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57" r:id="rId3"/>
    <p:sldId id="258" r:id="rId4"/>
    <p:sldId id="290" r:id="rId5"/>
    <p:sldId id="292" r:id="rId6"/>
    <p:sldId id="291" r:id="rId7"/>
    <p:sldId id="293" r:id="rId8"/>
    <p:sldId id="294" r:id="rId9"/>
    <p:sldId id="315" r:id="rId10"/>
    <p:sldId id="313" r:id="rId11"/>
    <p:sldId id="312" r:id="rId12"/>
    <p:sldId id="311" r:id="rId13"/>
    <p:sldId id="318" r:id="rId14"/>
    <p:sldId id="306" r:id="rId15"/>
    <p:sldId id="310"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A535"/>
    <a:srgbClr val="1D9DD9"/>
    <a:srgbClr val="FAB400"/>
    <a:srgbClr val="E30613"/>
    <a:srgbClr val="801538"/>
    <a:srgbClr val="F37238"/>
    <a:srgbClr val="0B79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UW-DC\UW%20Data\data\Delivery\Family%20Voice%20Calderdale\Forum%20April%202025%20-%20March%202026\Surveys\dcatxch%20sta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GB"/>
              <a:t>Age</a:t>
            </a:r>
            <a:r>
              <a:rPr lang="en-GB" baseline="0"/>
              <a:t> Breakdown</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FF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2C8-42CB-AD9C-7C8A128B1B06}"/>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2C8-42CB-AD9C-7C8A128B1B06}"/>
              </c:ext>
            </c:extLst>
          </c:dPt>
          <c:dPt>
            <c:idx val="2"/>
            <c:bubble3D val="0"/>
            <c:spPr>
              <a:solidFill>
                <a:srgbClr val="FFFF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2C8-42CB-AD9C-7C8A128B1B06}"/>
              </c:ext>
            </c:extLst>
          </c:dPt>
          <c:dPt>
            <c:idx val="3"/>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2C8-42CB-AD9C-7C8A128B1B06}"/>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2C8-42CB-AD9C-7C8A128B1B06}"/>
              </c:ext>
            </c:extLst>
          </c:dPt>
          <c:dPt>
            <c:idx val="5"/>
            <c:bubble3D val="0"/>
            <c:spPr>
              <a:solidFill>
                <a:srgbClr val="7030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2C8-42CB-AD9C-7C8A128B1B06}"/>
              </c:ext>
            </c:extLst>
          </c:dPt>
          <c:dLbls>
            <c:dLbl>
              <c:idx val="0"/>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E2C8-42CB-AD9C-7C8A128B1B06}"/>
                </c:ext>
              </c:extLst>
            </c:dLbl>
            <c:dLbl>
              <c:idx val="1"/>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E2C8-42CB-AD9C-7C8A128B1B06}"/>
                </c:ext>
              </c:extLst>
            </c:dLbl>
            <c:dLbl>
              <c:idx val="2"/>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E2C8-42CB-AD9C-7C8A128B1B06}"/>
                </c:ext>
              </c:extLst>
            </c:dLbl>
            <c:dLbl>
              <c:idx val="3"/>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E2C8-42CB-AD9C-7C8A128B1B06}"/>
                </c:ext>
              </c:extLst>
            </c:dLbl>
            <c:dLbl>
              <c:idx val="4"/>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E2C8-42CB-AD9C-7C8A128B1B06}"/>
                </c:ext>
              </c:extLst>
            </c:dLbl>
            <c:dLbl>
              <c:idx val="5"/>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E2C8-42CB-AD9C-7C8A128B1B06}"/>
                </c:ext>
              </c:extLst>
            </c:dLbl>
            <c:spPr>
              <a:solidFill>
                <a:schemeClr val="bg1"/>
              </a:solidFill>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Sheet1!$D$3:$D$8</c:f>
              <c:strCache>
                <c:ptCount val="6"/>
                <c:pt idx="0">
                  <c:v>0 to 4</c:v>
                </c:pt>
                <c:pt idx="1">
                  <c:v>5 to 7</c:v>
                </c:pt>
                <c:pt idx="2">
                  <c:v>8 to 10</c:v>
                </c:pt>
                <c:pt idx="3">
                  <c:v>11 to 13</c:v>
                </c:pt>
                <c:pt idx="4">
                  <c:v>14 to 16</c:v>
                </c:pt>
                <c:pt idx="5">
                  <c:v>17+</c:v>
                </c:pt>
              </c:strCache>
            </c:strRef>
          </c:cat>
          <c:val>
            <c:numRef>
              <c:f>Sheet1!$E$3:$E$8</c:f>
              <c:numCache>
                <c:formatCode>General</c:formatCode>
                <c:ptCount val="6"/>
                <c:pt idx="0">
                  <c:v>9</c:v>
                </c:pt>
                <c:pt idx="1">
                  <c:v>12</c:v>
                </c:pt>
                <c:pt idx="2">
                  <c:v>11</c:v>
                </c:pt>
                <c:pt idx="3">
                  <c:v>8</c:v>
                </c:pt>
                <c:pt idx="4">
                  <c:v>3</c:v>
                </c:pt>
                <c:pt idx="5">
                  <c:v>2</c:v>
                </c:pt>
              </c:numCache>
            </c:numRef>
          </c:val>
          <c:extLst>
            <c:ext xmlns:c16="http://schemas.microsoft.com/office/drawing/2014/chart" uri="{C3380CC4-5D6E-409C-BE32-E72D297353CC}">
              <c16:uniqueId val="{0000000C-E2C8-42CB-AD9C-7C8A128B1B0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5B6AB85-6170-4D2E-8389-F6E01CB50629}" type="datetimeFigureOut">
              <a:rPr lang="en-GB" smtClean="0"/>
              <a:t>25/11/2025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29724B3-8BA5-4507-8B12-3E172A5C87C1}" type="slidenum">
              <a:rPr lang="en-GB" smtClean="0"/>
              <a:t>‹#›</a:t>
            </a:fld>
            <a:endParaRPr lang="en-GB"/>
          </a:p>
        </p:txBody>
      </p:sp>
    </p:spTree>
    <p:extLst>
      <p:ext uri="{BB962C8B-B14F-4D97-AF65-F5344CB8AC3E}">
        <p14:creationId xmlns:p14="http://schemas.microsoft.com/office/powerpoint/2010/main" val="110483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Locality of Respondents</a:t>
            </a:r>
          </a:p>
          <a:p>
            <a:endParaRPr lang="en-US" dirty="0"/>
          </a:p>
          <a:p>
            <a:r>
              <a:rPr lang="en-US" dirty="0"/>
              <a:t>Outside Calderdale – 5 which represents 2%</a:t>
            </a:r>
          </a:p>
          <a:p>
            <a:r>
              <a:rPr lang="en-US" dirty="0"/>
              <a:t>Lower Valley – 73 which represents 27%</a:t>
            </a:r>
          </a:p>
          <a:p>
            <a:r>
              <a:rPr lang="en-US" dirty="0"/>
              <a:t>Upper Valley – 52 which represents 19%</a:t>
            </a:r>
          </a:p>
          <a:p>
            <a:r>
              <a:rPr lang="en-US" dirty="0"/>
              <a:t>Halifax North &amp; East – 86 which represents 31%</a:t>
            </a:r>
          </a:p>
          <a:p>
            <a:r>
              <a:rPr lang="en-US" dirty="0"/>
              <a:t>Halifax Central – 59 which represents 21%</a:t>
            </a:r>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3</a:t>
            </a:fld>
            <a:endParaRPr lang="en-GB"/>
          </a:p>
        </p:txBody>
      </p:sp>
    </p:spTree>
    <p:extLst>
      <p:ext uri="{BB962C8B-B14F-4D97-AF65-F5344CB8AC3E}">
        <p14:creationId xmlns:p14="http://schemas.microsoft.com/office/powerpoint/2010/main" val="1768816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12</a:t>
            </a:fld>
            <a:endParaRPr lang="en-GB"/>
          </a:p>
        </p:txBody>
      </p:sp>
    </p:spTree>
    <p:extLst>
      <p:ext uri="{BB962C8B-B14F-4D97-AF65-F5344CB8AC3E}">
        <p14:creationId xmlns:p14="http://schemas.microsoft.com/office/powerpoint/2010/main" val="3101675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13</a:t>
            </a:fld>
            <a:endParaRPr lang="en-GB"/>
          </a:p>
        </p:txBody>
      </p:sp>
    </p:spTree>
    <p:extLst>
      <p:ext uri="{BB962C8B-B14F-4D97-AF65-F5344CB8AC3E}">
        <p14:creationId xmlns:p14="http://schemas.microsoft.com/office/powerpoint/2010/main" val="2816560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14</a:t>
            </a:fld>
            <a:endParaRPr lang="en-GB"/>
          </a:p>
        </p:txBody>
      </p:sp>
    </p:spTree>
    <p:extLst>
      <p:ext uri="{BB962C8B-B14F-4D97-AF65-F5344CB8AC3E}">
        <p14:creationId xmlns:p14="http://schemas.microsoft.com/office/powerpoint/2010/main" val="3600958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15</a:t>
            </a:fld>
            <a:endParaRPr lang="en-GB"/>
          </a:p>
        </p:txBody>
      </p:sp>
    </p:spTree>
    <p:extLst>
      <p:ext uri="{BB962C8B-B14F-4D97-AF65-F5344CB8AC3E}">
        <p14:creationId xmlns:p14="http://schemas.microsoft.com/office/powerpoint/2010/main" val="275643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4</a:t>
            </a:fld>
            <a:endParaRPr lang="en-GB"/>
          </a:p>
        </p:txBody>
      </p:sp>
    </p:spTree>
    <p:extLst>
      <p:ext uri="{BB962C8B-B14F-4D97-AF65-F5344CB8AC3E}">
        <p14:creationId xmlns:p14="http://schemas.microsoft.com/office/powerpoint/2010/main" val="214080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5</a:t>
            </a:fld>
            <a:endParaRPr lang="en-GB"/>
          </a:p>
        </p:txBody>
      </p:sp>
    </p:spTree>
    <p:extLst>
      <p:ext uri="{BB962C8B-B14F-4D97-AF65-F5344CB8AC3E}">
        <p14:creationId xmlns:p14="http://schemas.microsoft.com/office/powerpoint/2010/main" val="4158590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6</a:t>
            </a:fld>
            <a:endParaRPr lang="en-GB"/>
          </a:p>
        </p:txBody>
      </p:sp>
    </p:spTree>
    <p:extLst>
      <p:ext uri="{BB962C8B-B14F-4D97-AF65-F5344CB8AC3E}">
        <p14:creationId xmlns:p14="http://schemas.microsoft.com/office/powerpoint/2010/main" val="313450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7</a:t>
            </a:fld>
            <a:endParaRPr lang="en-GB"/>
          </a:p>
        </p:txBody>
      </p:sp>
    </p:spTree>
    <p:extLst>
      <p:ext uri="{BB962C8B-B14F-4D97-AF65-F5344CB8AC3E}">
        <p14:creationId xmlns:p14="http://schemas.microsoft.com/office/powerpoint/2010/main" val="1101682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8</a:t>
            </a:fld>
            <a:endParaRPr lang="en-GB"/>
          </a:p>
        </p:txBody>
      </p:sp>
    </p:spTree>
    <p:extLst>
      <p:ext uri="{BB962C8B-B14F-4D97-AF65-F5344CB8AC3E}">
        <p14:creationId xmlns:p14="http://schemas.microsoft.com/office/powerpoint/2010/main" val="3671289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9</a:t>
            </a:fld>
            <a:endParaRPr lang="en-GB"/>
          </a:p>
        </p:txBody>
      </p:sp>
    </p:spTree>
    <p:extLst>
      <p:ext uri="{BB962C8B-B14F-4D97-AF65-F5344CB8AC3E}">
        <p14:creationId xmlns:p14="http://schemas.microsoft.com/office/powerpoint/2010/main" val="1795635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10</a:t>
            </a:fld>
            <a:endParaRPr lang="en-GB"/>
          </a:p>
        </p:txBody>
      </p:sp>
    </p:spTree>
    <p:extLst>
      <p:ext uri="{BB962C8B-B14F-4D97-AF65-F5344CB8AC3E}">
        <p14:creationId xmlns:p14="http://schemas.microsoft.com/office/powerpoint/2010/main" val="2261713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11</a:t>
            </a:fld>
            <a:endParaRPr lang="en-GB"/>
          </a:p>
        </p:txBody>
      </p:sp>
    </p:spTree>
    <p:extLst>
      <p:ext uri="{BB962C8B-B14F-4D97-AF65-F5344CB8AC3E}">
        <p14:creationId xmlns:p14="http://schemas.microsoft.com/office/powerpoint/2010/main" val="72608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484812-B5D1-412E-A3C4-DB4FA7C8AC64}" type="datetimeFigureOut">
              <a:rPr lang="en-GB" smtClean="0"/>
              <a:t>25/11/2025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3635308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484812-B5D1-412E-A3C4-DB4FA7C8AC64}" type="datetimeFigureOut">
              <a:rPr lang="en-GB" smtClean="0"/>
              <a:t>25/11/2025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309791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484812-B5D1-412E-A3C4-DB4FA7C8AC64}" type="datetimeFigureOut">
              <a:rPr lang="en-GB" smtClean="0"/>
              <a:t>25/11/2025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347334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484812-B5D1-412E-A3C4-DB4FA7C8AC64}" type="datetimeFigureOut">
              <a:rPr lang="en-GB" smtClean="0"/>
              <a:t>25/11/2025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316329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484812-B5D1-412E-A3C4-DB4FA7C8AC64}" type="datetimeFigureOut">
              <a:rPr lang="en-GB" smtClean="0"/>
              <a:t>25/11/2025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264395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484812-B5D1-412E-A3C4-DB4FA7C8AC64}" type="datetimeFigureOut">
              <a:rPr lang="en-GB" smtClean="0"/>
              <a:t>25/11/2025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260941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484812-B5D1-412E-A3C4-DB4FA7C8AC64}" type="datetimeFigureOut">
              <a:rPr lang="en-GB" smtClean="0"/>
              <a:t>25/11/2025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232568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484812-B5D1-412E-A3C4-DB4FA7C8AC64}" type="datetimeFigureOut">
              <a:rPr lang="en-GB" smtClean="0"/>
              <a:t>25/11/2025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123488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84812-B5D1-412E-A3C4-DB4FA7C8AC64}" type="datetimeFigureOut">
              <a:rPr lang="en-GB" smtClean="0"/>
              <a:t>25/11/2025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348638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484812-B5D1-412E-A3C4-DB4FA7C8AC64}" type="datetimeFigureOut">
              <a:rPr lang="en-GB" smtClean="0"/>
              <a:t>25/11/2025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3397396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484812-B5D1-412E-A3C4-DB4FA7C8AC64}" type="datetimeFigureOut">
              <a:rPr lang="en-GB" smtClean="0"/>
              <a:t>25/11/2025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298567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84812-B5D1-412E-A3C4-DB4FA7C8AC64}" type="datetimeFigureOut">
              <a:rPr lang="en-GB" smtClean="0"/>
              <a:t>25/11/2025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793E4-8E61-41CA-841C-97B85DE0F79C}" type="slidenum">
              <a:rPr lang="en-GB" smtClean="0"/>
              <a:t>‹#›</a:t>
            </a:fld>
            <a:endParaRPr lang="en-GB"/>
          </a:p>
        </p:txBody>
      </p:sp>
    </p:spTree>
    <p:extLst>
      <p:ext uri="{BB962C8B-B14F-4D97-AF65-F5344CB8AC3E}">
        <p14:creationId xmlns:p14="http://schemas.microsoft.com/office/powerpoint/2010/main" val="15889680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29E387-2A9B-D59F-AF81-0DE058A3CF58}"/>
              </a:ext>
            </a:extLst>
          </p:cNvPr>
          <p:cNvSpPr/>
          <p:nvPr/>
        </p:nvSpPr>
        <p:spPr>
          <a:xfrm>
            <a:off x="-1" y="3781790"/>
            <a:ext cx="12191999" cy="2733697"/>
          </a:xfrm>
          <a:prstGeom prst="rect">
            <a:avLst/>
          </a:prstGeom>
        </p:spPr>
        <p:txBody>
          <a:bodyPr wrap="square" lIns="91440" tIns="45720" rIns="91440" bIns="45720" anchor="ctr">
            <a:spAutoFit/>
          </a:bodyPr>
          <a:lstStyle/>
          <a:p>
            <a:pPr algn="ctr">
              <a:lnSpc>
                <a:spcPct val="107000"/>
              </a:lnSpc>
              <a:spcAft>
                <a:spcPts val="800"/>
              </a:spcAft>
              <a:tabLst>
                <a:tab pos="3009900" algn="l"/>
              </a:tabLst>
            </a:pPr>
            <a:r>
              <a:rPr lang="en-GB" sz="8000" b="1" dirty="0">
                <a:solidFill>
                  <a:srgbClr val="1D9DD9"/>
                </a:solidFill>
                <a:latin typeface="Arial" panose="020B0604020202020204" pitchFamily="34" charset="0"/>
                <a:ea typeface="Calibri" panose="020F0502020204030204" pitchFamily="34" charset="0"/>
                <a:cs typeface="Times New Roman" panose="02020603050405020304" pitchFamily="18" charset="0"/>
              </a:rPr>
              <a:t>DCATCH Impact Survey</a:t>
            </a:r>
          </a:p>
          <a:p>
            <a:pPr algn="ctr">
              <a:lnSpc>
                <a:spcPct val="107000"/>
              </a:lnSpc>
              <a:spcAft>
                <a:spcPts val="800"/>
              </a:spcAft>
              <a:tabLst>
                <a:tab pos="3009900" algn="l"/>
              </a:tabLst>
            </a:pPr>
            <a:r>
              <a:rPr lang="en-GB" sz="8000" b="1" dirty="0">
                <a:solidFill>
                  <a:srgbClr val="1D9DD9"/>
                </a:solidFill>
                <a:effectLst/>
                <a:latin typeface="Arial" panose="020B0604020202020204" pitchFamily="34" charset="0"/>
                <a:ea typeface="Calibri" panose="020F0502020204030204" pitchFamily="34" charset="0"/>
                <a:cs typeface="Times New Roman" panose="02020603050405020304" pitchFamily="18" charset="0"/>
              </a:rPr>
              <a:t>June 2025</a:t>
            </a:r>
            <a:endParaRPr lang="en-GB" sz="8000" dirty="0">
              <a:solidFill>
                <a:srgbClr val="1D9DD9"/>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B720628F-5C8C-5278-5BD0-F09A6ABA9B3D}"/>
              </a:ext>
            </a:extLst>
          </p:cNvPr>
          <p:cNvSpPr/>
          <p:nvPr/>
        </p:nvSpPr>
        <p:spPr>
          <a:xfrm>
            <a:off x="-1" y="0"/>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B773418-1D80-4BFB-8B2C-283CD63B90EF}"/>
              </a:ext>
            </a:extLst>
          </p:cNvPr>
          <p:cNvSpPr/>
          <p:nvPr/>
        </p:nvSpPr>
        <p:spPr>
          <a:xfrm>
            <a:off x="-3" y="6494106"/>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B1882330-E642-41D3-A1AC-21F1DF65E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760" y="791189"/>
            <a:ext cx="7520473" cy="3175492"/>
          </a:xfrm>
          <a:prstGeom prst="rect">
            <a:avLst/>
          </a:prstGeom>
        </p:spPr>
      </p:pic>
    </p:spTree>
    <p:extLst>
      <p:ext uri="{BB962C8B-B14F-4D97-AF65-F5344CB8AC3E}">
        <p14:creationId xmlns:p14="http://schemas.microsoft.com/office/powerpoint/2010/main" val="64285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2"/>
            <a:ext cx="12192003"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F6079F1B-95C8-48B8-8323-A63AADB98FDC}"/>
              </a:ext>
            </a:extLst>
          </p:cNvPr>
          <p:cNvSpPr txBox="1"/>
          <p:nvPr/>
        </p:nvSpPr>
        <p:spPr>
          <a:xfrm>
            <a:off x="0" y="484670"/>
            <a:ext cx="11997562" cy="338554"/>
          </a:xfrm>
          <a:prstGeom prst="rect">
            <a:avLst/>
          </a:prstGeom>
          <a:noFill/>
        </p:spPr>
        <p:txBody>
          <a:bodyPr wrap="square">
            <a:spAutoFit/>
          </a:bodyPr>
          <a:lstStyle/>
          <a:p>
            <a:r>
              <a:rPr lang="en-GB" sz="1600" dirty="0">
                <a:solidFill>
                  <a:schemeClr val="bg1"/>
                </a:solidFill>
                <a:latin typeface="Arial Black" panose="020B0A04020102020204" pitchFamily="34" charset="0"/>
              </a:rPr>
              <a:t>Q8 – If the childcare provider can no longer offer support, has any alternative provision been suggested?</a:t>
            </a:r>
          </a:p>
        </p:txBody>
      </p:sp>
      <p:pic>
        <p:nvPicPr>
          <p:cNvPr id="2" name="Picture 1">
            <a:extLst>
              <a:ext uri="{FF2B5EF4-FFF2-40B4-BE49-F238E27FC236}">
                <a16:creationId xmlns:a16="http://schemas.microsoft.com/office/drawing/2014/main" id="{7444E416-B7E8-4E4F-92FE-716FBE7A01A2}"/>
              </a:ext>
            </a:extLst>
          </p:cNvPr>
          <p:cNvPicPr>
            <a:picLocks noChangeAspect="1"/>
          </p:cNvPicPr>
          <p:nvPr/>
        </p:nvPicPr>
        <p:blipFill>
          <a:blip r:embed="rId3"/>
          <a:stretch>
            <a:fillRect/>
          </a:stretch>
        </p:blipFill>
        <p:spPr>
          <a:xfrm>
            <a:off x="126125" y="1091157"/>
            <a:ext cx="7118109" cy="5167330"/>
          </a:xfrm>
          <a:prstGeom prst="rect">
            <a:avLst/>
          </a:prstGeom>
        </p:spPr>
      </p:pic>
      <p:sp>
        <p:nvSpPr>
          <p:cNvPr id="7" name="TextBox 6">
            <a:extLst>
              <a:ext uri="{FF2B5EF4-FFF2-40B4-BE49-F238E27FC236}">
                <a16:creationId xmlns:a16="http://schemas.microsoft.com/office/drawing/2014/main" id="{E66FEEAD-7513-4D12-B57D-7A8F8ACD5A23}"/>
              </a:ext>
            </a:extLst>
          </p:cNvPr>
          <p:cNvSpPr txBox="1"/>
          <p:nvPr/>
        </p:nvSpPr>
        <p:spPr>
          <a:xfrm>
            <a:off x="7156755" y="1091155"/>
            <a:ext cx="4867605" cy="1754326"/>
          </a:xfrm>
          <a:prstGeom prst="rect">
            <a:avLst/>
          </a:prstGeom>
          <a:noFill/>
        </p:spPr>
        <p:txBody>
          <a:bodyPr wrap="square" rtlCol="0">
            <a:spAutoFit/>
          </a:bodyPr>
          <a:lstStyle/>
          <a:p>
            <a:pPr marL="285750" indent="-285750">
              <a:buFont typeface="Arial" panose="020B0604020202020204" pitchFamily="34" charset="0"/>
              <a:buChar char="•"/>
            </a:pPr>
            <a:r>
              <a:rPr lang="en-GB" dirty="0"/>
              <a:t>Of those who answered this question, none of them indicated that alternative provision had been suggested.</a:t>
            </a:r>
          </a:p>
          <a:p>
            <a:pPr marL="285750" indent="-285750">
              <a:buFont typeface="Arial" panose="020B0604020202020204" pitchFamily="34" charset="0"/>
              <a:buChar char="•"/>
            </a:pPr>
            <a:r>
              <a:rPr lang="en-GB" dirty="0"/>
              <a:t>75% said no, with the remaining 25% unsure.</a:t>
            </a:r>
          </a:p>
          <a:p>
            <a:pPr marL="285750" indent="-285750">
              <a:buFont typeface="Arial" panose="020B0604020202020204" pitchFamily="34" charset="0"/>
              <a:buChar char="•"/>
            </a:pPr>
            <a:r>
              <a:rPr lang="en-GB" dirty="0"/>
              <a:t>This largely corresponds to the answers to question 6.</a:t>
            </a:r>
          </a:p>
        </p:txBody>
      </p:sp>
    </p:spTree>
    <p:extLst>
      <p:ext uri="{BB962C8B-B14F-4D97-AF65-F5344CB8AC3E}">
        <p14:creationId xmlns:p14="http://schemas.microsoft.com/office/powerpoint/2010/main" val="306441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3"/>
            <a:ext cx="10520041"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351C1038-0A1C-4C8B-B750-689F985C55DC}"/>
              </a:ext>
            </a:extLst>
          </p:cNvPr>
          <p:cNvSpPr txBox="1"/>
          <p:nvPr/>
        </p:nvSpPr>
        <p:spPr>
          <a:xfrm>
            <a:off x="97217" y="484674"/>
            <a:ext cx="11997562" cy="338554"/>
          </a:xfrm>
          <a:prstGeom prst="rect">
            <a:avLst/>
          </a:prstGeom>
          <a:noFill/>
        </p:spPr>
        <p:txBody>
          <a:bodyPr wrap="square">
            <a:spAutoFit/>
          </a:bodyPr>
          <a:lstStyle/>
          <a:p>
            <a:r>
              <a:rPr lang="en-GB" sz="1600" dirty="0">
                <a:solidFill>
                  <a:schemeClr val="bg1"/>
                </a:solidFill>
                <a:latin typeface="Arial Black" panose="020B0A04020102020204" pitchFamily="34" charset="0"/>
              </a:rPr>
              <a:t>Q9, 10 and 14 – Childcare Provider Questions.</a:t>
            </a:r>
          </a:p>
        </p:txBody>
      </p:sp>
      <p:pic>
        <p:nvPicPr>
          <p:cNvPr id="2" name="Picture 1">
            <a:extLst>
              <a:ext uri="{FF2B5EF4-FFF2-40B4-BE49-F238E27FC236}">
                <a16:creationId xmlns:a16="http://schemas.microsoft.com/office/drawing/2014/main" id="{A7A56B0A-8BB0-4D98-B0F0-B731E7F02B6C}"/>
              </a:ext>
            </a:extLst>
          </p:cNvPr>
          <p:cNvPicPr>
            <a:picLocks noChangeAspect="1"/>
          </p:cNvPicPr>
          <p:nvPr/>
        </p:nvPicPr>
        <p:blipFill rotWithShape="1">
          <a:blip r:embed="rId3"/>
          <a:srcRect l="-1563" t="10457" r="1563" b="4067"/>
          <a:stretch/>
        </p:blipFill>
        <p:spPr>
          <a:xfrm>
            <a:off x="36576" y="959701"/>
            <a:ext cx="4946904" cy="2882779"/>
          </a:xfrm>
          <a:prstGeom prst="rect">
            <a:avLst/>
          </a:prstGeom>
        </p:spPr>
      </p:pic>
      <p:pic>
        <p:nvPicPr>
          <p:cNvPr id="3" name="Picture 2">
            <a:extLst>
              <a:ext uri="{FF2B5EF4-FFF2-40B4-BE49-F238E27FC236}">
                <a16:creationId xmlns:a16="http://schemas.microsoft.com/office/drawing/2014/main" id="{CD3A8A93-CE32-48A3-BA87-F2F83ACE1D05}"/>
              </a:ext>
            </a:extLst>
          </p:cNvPr>
          <p:cNvPicPr>
            <a:picLocks noChangeAspect="1"/>
          </p:cNvPicPr>
          <p:nvPr/>
        </p:nvPicPr>
        <p:blipFill rotWithShape="1">
          <a:blip r:embed="rId4"/>
          <a:srcRect b="34596"/>
          <a:stretch/>
        </p:blipFill>
        <p:spPr>
          <a:xfrm>
            <a:off x="60641" y="3842480"/>
            <a:ext cx="5311855" cy="2605632"/>
          </a:xfrm>
          <a:prstGeom prst="rect">
            <a:avLst/>
          </a:prstGeom>
        </p:spPr>
      </p:pic>
      <p:sp>
        <p:nvSpPr>
          <p:cNvPr id="4" name="TextBox 3">
            <a:extLst>
              <a:ext uri="{FF2B5EF4-FFF2-40B4-BE49-F238E27FC236}">
                <a16:creationId xmlns:a16="http://schemas.microsoft.com/office/drawing/2014/main" id="{2E6AE0BB-3D29-4A6B-9BE9-12F5800FAA4A}"/>
              </a:ext>
            </a:extLst>
          </p:cNvPr>
          <p:cNvSpPr txBox="1"/>
          <p:nvPr/>
        </p:nvSpPr>
        <p:spPr>
          <a:xfrm>
            <a:off x="4983480" y="1069848"/>
            <a:ext cx="7111299" cy="2862322"/>
          </a:xfrm>
          <a:prstGeom prst="rect">
            <a:avLst/>
          </a:prstGeom>
          <a:noFill/>
        </p:spPr>
        <p:txBody>
          <a:bodyPr wrap="square" rtlCol="0">
            <a:spAutoFit/>
          </a:bodyPr>
          <a:lstStyle/>
          <a:p>
            <a:pPr marL="285750" indent="-285750">
              <a:buFont typeface="Arial" panose="020B0604020202020204" pitchFamily="34" charset="0"/>
              <a:buChar char="•"/>
            </a:pPr>
            <a:r>
              <a:rPr lang="en-GB" dirty="0"/>
              <a:t>Question 9, 10 and 14 were all linked to whether survey respondents were trying to find childcare, and to offer support if they were.</a:t>
            </a:r>
          </a:p>
          <a:p>
            <a:pPr marL="285750" indent="-285750">
              <a:buFont typeface="Arial" panose="020B0604020202020204" pitchFamily="34" charset="0"/>
              <a:buChar char="•"/>
            </a:pPr>
            <a:r>
              <a:rPr lang="en-GB" dirty="0"/>
              <a:t>13 respondents were trying to find a provider.</a:t>
            </a:r>
          </a:p>
          <a:p>
            <a:pPr marL="285750" indent="-285750">
              <a:buFont typeface="Arial" panose="020B0604020202020204" pitchFamily="34" charset="0"/>
              <a:buChar char="•"/>
            </a:pPr>
            <a:r>
              <a:rPr lang="en-GB" dirty="0"/>
              <a:t>Of those looking for care (excluding those who selected non applicable), 47% were looking for holiday care, 41% were looking for before or after school and the other selections were early years care or other.</a:t>
            </a:r>
          </a:p>
          <a:p>
            <a:pPr marL="285750" indent="-285750">
              <a:buFont typeface="Arial" panose="020B0604020202020204" pitchFamily="34" charset="0"/>
              <a:buChar char="•"/>
            </a:pPr>
            <a:r>
              <a:rPr lang="en-GB" dirty="0"/>
              <a:t>We also asked for some contact details to be left so we could have the childcare team get in touch and offer them support if they so wished.</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60367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3"/>
            <a:ext cx="10520041"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B02316F8-96EA-4BB7-8210-87B31CC66449}"/>
              </a:ext>
            </a:extLst>
          </p:cNvPr>
          <p:cNvPicPr>
            <a:picLocks noChangeAspect="1"/>
          </p:cNvPicPr>
          <p:nvPr/>
        </p:nvPicPr>
        <p:blipFill>
          <a:blip r:embed="rId3"/>
          <a:stretch>
            <a:fillRect/>
          </a:stretch>
        </p:blipFill>
        <p:spPr>
          <a:xfrm>
            <a:off x="95026" y="1170431"/>
            <a:ext cx="7017768" cy="4974337"/>
          </a:xfrm>
          <a:prstGeom prst="rect">
            <a:avLst/>
          </a:prstGeom>
        </p:spPr>
      </p:pic>
      <p:sp>
        <p:nvSpPr>
          <p:cNvPr id="6" name="TextBox 5">
            <a:extLst>
              <a:ext uri="{FF2B5EF4-FFF2-40B4-BE49-F238E27FC236}">
                <a16:creationId xmlns:a16="http://schemas.microsoft.com/office/drawing/2014/main" id="{EFB428A5-0E48-4A0B-AC07-4CE3ADA3B431}"/>
              </a:ext>
            </a:extLst>
          </p:cNvPr>
          <p:cNvSpPr txBox="1"/>
          <p:nvPr/>
        </p:nvSpPr>
        <p:spPr>
          <a:xfrm>
            <a:off x="97217" y="484674"/>
            <a:ext cx="11997562" cy="338554"/>
          </a:xfrm>
          <a:prstGeom prst="rect">
            <a:avLst/>
          </a:prstGeom>
          <a:noFill/>
        </p:spPr>
        <p:txBody>
          <a:bodyPr wrap="square">
            <a:spAutoFit/>
          </a:bodyPr>
          <a:lstStyle/>
          <a:p>
            <a:r>
              <a:rPr lang="en-GB" sz="1600" dirty="0">
                <a:solidFill>
                  <a:schemeClr val="bg1"/>
                </a:solidFill>
                <a:latin typeface="Arial Black" panose="020B0A04020102020204" pitchFamily="34" charset="0"/>
              </a:rPr>
              <a:t>Q11 and 12 – Short Breaks Support.</a:t>
            </a:r>
          </a:p>
        </p:txBody>
      </p:sp>
      <p:sp>
        <p:nvSpPr>
          <p:cNvPr id="3" name="TextBox 2">
            <a:extLst>
              <a:ext uri="{FF2B5EF4-FFF2-40B4-BE49-F238E27FC236}">
                <a16:creationId xmlns:a16="http://schemas.microsoft.com/office/drawing/2014/main" id="{C352D106-DFB8-45E9-83C2-8FFC03B13458}"/>
              </a:ext>
            </a:extLst>
          </p:cNvPr>
          <p:cNvSpPr txBox="1"/>
          <p:nvPr/>
        </p:nvSpPr>
        <p:spPr>
          <a:xfrm>
            <a:off x="7112794" y="1170431"/>
            <a:ext cx="4865846" cy="5355312"/>
          </a:xfrm>
          <a:prstGeom prst="rect">
            <a:avLst/>
          </a:prstGeom>
          <a:noFill/>
        </p:spPr>
        <p:txBody>
          <a:bodyPr wrap="square" rtlCol="0">
            <a:spAutoFit/>
          </a:bodyPr>
          <a:lstStyle/>
          <a:p>
            <a:pPr marL="285750" indent="-285750">
              <a:buFont typeface="Arial" panose="020B0604020202020204" pitchFamily="34" charset="0"/>
              <a:buChar char="•"/>
            </a:pPr>
            <a:r>
              <a:rPr lang="en-GB" dirty="0"/>
              <a:t>We asked if the respondents received short breaks support and if they did, what the support was for. </a:t>
            </a:r>
          </a:p>
          <a:p>
            <a:pPr marL="285750" indent="-285750">
              <a:buFont typeface="Arial" panose="020B0604020202020204" pitchFamily="34" charset="0"/>
              <a:buChar char="•"/>
            </a:pPr>
            <a:r>
              <a:rPr lang="en-GB" dirty="0"/>
              <a:t>Only 3 respondents who answered this question received Short Breaks Support.</a:t>
            </a:r>
          </a:p>
          <a:p>
            <a:pPr marL="285750" indent="-285750">
              <a:buFont typeface="Arial" panose="020B0604020202020204" pitchFamily="34" charset="0"/>
              <a:buChar char="•"/>
            </a:pPr>
            <a:r>
              <a:rPr lang="en-GB" dirty="0"/>
              <a:t>Of those who received it:</a:t>
            </a:r>
          </a:p>
          <a:p>
            <a:pPr marL="742950" lvl="1" indent="-285750">
              <a:buFont typeface="Arial" panose="020B0604020202020204" pitchFamily="34" charset="0"/>
              <a:buChar char="•"/>
            </a:pPr>
            <a:r>
              <a:rPr lang="en-GB" dirty="0"/>
              <a:t>One used it to get ‘out and about’ but couldn’t use it for childcare.</a:t>
            </a:r>
          </a:p>
          <a:p>
            <a:pPr marL="742950" lvl="1" indent="-285750">
              <a:buFont typeface="Arial" panose="020B0604020202020204" pitchFamily="34" charset="0"/>
              <a:buChar char="•"/>
            </a:pPr>
            <a:r>
              <a:rPr lang="en-GB" dirty="0"/>
              <a:t>One said their package wasn’t functional due to low hours, PA recruitment issues and the child being seen as too high need to access oversubscribed outreach services. They have had a poor experience.</a:t>
            </a:r>
          </a:p>
          <a:p>
            <a:pPr marL="742950" lvl="1" indent="-285750">
              <a:buFont typeface="Arial" panose="020B0604020202020204" pitchFamily="34" charset="0"/>
              <a:buChar char="•"/>
            </a:pPr>
            <a:r>
              <a:rPr lang="en-GB" dirty="0"/>
              <a:t>One had a package for community activities after school and during the holidays for one child, and a lower level for community holiday activities for another child.</a:t>
            </a:r>
          </a:p>
        </p:txBody>
      </p:sp>
    </p:spTree>
    <p:extLst>
      <p:ext uri="{BB962C8B-B14F-4D97-AF65-F5344CB8AC3E}">
        <p14:creationId xmlns:p14="http://schemas.microsoft.com/office/powerpoint/2010/main" val="2625826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2"/>
            <a:ext cx="12192003"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FB428A5-0E48-4A0B-AC07-4CE3ADA3B431}"/>
              </a:ext>
            </a:extLst>
          </p:cNvPr>
          <p:cNvSpPr txBox="1"/>
          <p:nvPr/>
        </p:nvSpPr>
        <p:spPr>
          <a:xfrm>
            <a:off x="45403" y="361563"/>
            <a:ext cx="11997562" cy="584775"/>
          </a:xfrm>
          <a:prstGeom prst="rect">
            <a:avLst/>
          </a:prstGeom>
          <a:noFill/>
        </p:spPr>
        <p:txBody>
          <a:bodyPr wrap="square">
            <a:spAutoFit/>
          </a:bodyPr>
          <a:lstStyle/>
          <a:p>
            <a:r>
              <a:rPr lang="en-GB" sz="3200" dirty="0">
                <a:solidFill>
                  <a:schemeClr val="bg1"/>
                </a:solidFill>
                <a:latin typeface="Arial Black" panose="020B0A04020102020204" pitchFamily="34" charset="0"/>
              </a:rPr>
              <a:t>Questions &amp; Lessons</a:t>
            </a:r>
          </a:p>
        </p:txBody>
      </p:sp>
      <p:sp>
        <p:nvSpPr>
          <p:cNvPr id="2" name="TextBox 1">
            <a:extLst>
              <a:ext uri="{FF2B5EF4-FFF2-40B4-BE49-F238E27FC236}">
                <a16:creationId xmlns:a16="http://schemas.microsoft.com/office/drawing/2014/main" id="{E35D21F5-3238-4B9D-B706-91872651F49C}"/>
              </a:ext>
            </a:extLst>
          </p:cNvPr>
          <p:cNvSpPr txBox="1"/>
          <p:nvPr/>
        </p:nvSpPr>
        <p:spPr>
          <a:xfrm>
            <a:off x="118872" y="1124712"/>
            <a:ext cx="11850624" cy="6647974"/>
          </a:xfrm>
          <a:prstGeom prst="rect">
            <a:avLst/>
          </a:prstGeom>
          <a:noFill/>
        </p:spPr>
        <p:txBody>
          <a:bodyPr wrap="square" rtlCol="0">
            <a:spAutoFit/>
          </a:bodyPr>
          <a:lstStyle/>
          <a:p>
            <a:pPr marL="171450" indent="-171450">
              <a:buFont typeface="Arial" panose="020B0604020202020204" pitchFamily="34" charset="0"/>
              <a:buChar char="•"/>
            </a:pPr>
            <a:r>
              <a:rPr lang="en-GB" sz="1600" dirty="0"/>
              <a:t>The evidence is clear that this has had a large impact on families with disabled children throughout Calderdale.</a:t>
            </a:r>
          </a:p>
          <a:p>
            <a:pPr marL="171450" indent="-171450">
              <a:buFont typeface="Arial" panose="020B0604020202020204" pitchFamily="34" charset="0"/>
              <a:buChar char="•"/>
            </a:pPr>
            <a:r>
              <a:rPr lang="en-GB" sz="1600" dirty="0"/>
              <a:t>Whilst made in the context of a saving, there are a lot of comments that specifically reference the financial impact this has had on families. This includes references to taking unpaid time off work, leaving a job entirely or having to make adjustments to how they work (change of hours etc). Impact on a Parents ability to work was mentioned 11 times in comments on the survey, out of 35 comments in total. This is nearly 1/3 of all comments. </a:t>
            </a:r>
          </a:p>
          <a:p>
            <a:pPr marL="171450" indent="-171450">
              <a:buFont typeface="Arial" panose="020B0604020202020204" pitchFamily="34" charset="0"/>
              <a:buChar char="•"/>
            </a:pPr>
            <a:r>
              <a:rPr lang="en-GB" sz="1600" dirty="0"/>
              <a:t>The majority of survey respondents had Children/Young People of Primary School age. Whilst some respondents did access Short Breaks, we know Short Breaks funding generally goes to those with older Children/Young People. </a:t>
            </a:r>
          </a:p>
          <a:p>
            <a:pPr marL="171450" indent="-171450">
              <a:buFont typeface="Arial" panose="020B0604020202020204" pitchFamily="34" charset="0"/>
              <a:buChar char="•"/>
            </a:pPr>
            <a:r>
              <a:rPr lang="en-GB" sz="1600" dirty="0"/>
              <a:t>There are several references to group and/or mainstream provision being unsuitable, and DCATCH being able to fund things like 1 to 1 support which has now gone, meaning the Child/Young Person is accessing little to none of these kind of activities. </a:t>
            </a:r>
          </a:p>
          <a:p>
            <a:pPr marL="171450" indent="-171450">
              <a:buFont typeface="Arial" panose="020B0604020202020204" pitchFamily="34" charset="0"/>
              <a:buChar char="•"/>
            </a:pPr>
            <a:r>
              <a:rPr lang="en-GB" sz="1600" dirty="0"/>
              <a:t>A large proportion of respondents have shared the changes they have had to make to support their child. This includes changes to working patterns, changes to how they access childcare and changes in routine.  This also includes how childcare providers have changed their behaviours, including doing additional work without additional funding. There may be the potential that over time these pressures accumulate and most providers and families are impacted.</a:t>
            </a:r>
          </a:p>
          <a:p>
            <a:pPr marL="171450" indent="-171450">
              <a:buFont typeface="Arial" panose="020B0604020202020204" pitchFamily="34" charset="0"/>
              <a:buChar char="•"/>
            </a:pPr>
            <a:r>
              <a:rPr lang="en-GB" sz="1600" dirty="0"/>
              <a:t>This lends to some questions:</a:t>
            </a:r>
          </a:p>
          <a:p>
            <a:endParaRPr lang="en-GB" sz="1600" dirty="0"/>
          </a:p>
          <a:p>
            <a:pPr marL="171450" indent="-171450">
              <a:buFont typeface="Arial" panose="020B0604020202020204" pitchFamily="34" charset="0"/>
              <a:buChar char="•"/>
            </a:pPr>
            <a:r>
              <a:rPr lang="en-GB" sz="1600" i="1" dirty="0"/>
              <a:t>Is there a wider financial impact due to DCATCH affecting many Parent Carers ability to work, above and beyond the expected savings?</a:t>
            </a:r>
          </a:p>
          <a:p>
            <a:pPr marL="171450" indent="-171450">
              <a:buFont typeface="Arial" panose="020B0604020202020204" pitchFamily="34" charset="0"/>
              <a:buChar char="•"/>
            </a:pPr>
            <a:r>
              <a:rPr lang="en-GB" sz="1600" i="1" dirty="0"/>
              <a:t>Is there a cohort who now miss out on DCATCH but also are unable to get Short Breaks who are disproportionately impacted?</a:t>
            </a:r>
          </a:p>
          <a:p>
            <a:pPr marL="171450" indent="-171450">
              <a:buFont typeface="Arial" panose="020B0604020202020204" pitchFamily="34" charset="0"/>
              <a:buChar char="•"/>
            </a:pPr>
            <a:r>
              <a:rPr lang="en-GB" sz="1600" i="1" dirty="0"/>
              <a:t>Can Childcare settings be inclusive without the funding to do so, and how could this be supported?</a:t>
            </a:r>
          </a:p>
          <a:p>
            <a:pPr marL="171450" indent="-171450">
              <a:buFont typeface="Arial" panose="020B0604020202020204" pitchFamily="34" charset="0"/>
              <a:buChar char="•"/>
            </a:pPr>
            <a:r>
              <a:rPr lang="en-GB" sz="1600" i="1" dirty="0"/>
              <a:t>The impacts may have been mitigated by the good will and support of families and providers. Is this sustainable and what will the impact be if this good will erodes?</a:t>
            </a:r>
          </a:p>
          <a:p>
            <a:pPr marL="171450" indent="-171450">
              <a:buFont typeface="Arial" panose="020B0604020202020204" pitchFamily="34" charset="0"/>
              <a:buChar char="•"/>
            </a:pPr>
            <a:r>
              <a:rPr lang="en-GB" sz="1600" i="1" dirty="0"/>
              <a:t>What are the impacts on attainment, outcomes and general wellbeing for the Children/Young People and Families affected?</a:t>
            </a:r>
          </a:p>
          <a:p>
            <a:pPr marL="171450" indent="-171450">
              <a:buFont typeface="Arial" panose="020B0604020202020204" pitchFamily="34" charset="0"/>
              <a:buChar char="•"/>
            </a:pPr>
            <a:endParaRPr lang="en-GB" i="1"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val="40259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1" y="350703"/>
            <a:ext cx="7537144"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ECB41E24-492A-4AF1-83F9-2D01EC815664}"/>
              </a:ext>
            </a:extLst>
          </p:cNvPr>
          <p:cNvSpPr txBox="1"/>
          <p:nvPr/>
        </p:nvSpPr>
        <p:spPr>
          <a:xfrm>
            <a:off x="171846" y="392338"/>
            <a:ext cx="7471828" cy="523220"/>
          </a:xfrm>
          <a:prstGeom prst="rect">
            <a:avLst/>
          </a:prstGeom>
          <a:noFill/>
        </p:spPr>
        <p:txBody>
          <a:bodyPr wrap="square">
            <a:spAutoFit/>
          </a:bodyPr>
          <a:lstStyle/>
          <a:p>
            <a:r>
              <a:rPr lang="en-GB" sz="2800" dirty="0">
                <a:solidFill>
                  <a:schemeClr val="bg1"/>
                </a:solidFill>
                <a:latin typeface="Arial Black" panose="020B0A04020102020204" pitchFamily="34" charset="0"/>
              </a:rPr>
              <a:t>ABOUT FAMILY VOICE CALDERDALE</a:t>
            </a:r>
          </a:p>
        </p:txBody>
      </p:sp>
      <p:sp>
        <p:nvSpPr>
          <p:cNvPr id="2" name="TextBox 1">
            <a:extLst>
              <a:ext uri="{FF2B5EF4-FFF2-40B4-BE49-F238E27FC236}">
                <a16:creationId xmlns:a16="http://schemas.microsoft.com/office/drawing/2014/main" id="{7B42FBA7-D314-4626-ABD9-1605DB5689AA}"/>
              </a:ext>
            </a:extLst>
          </p:cNvPr>
          <p:cNvSpPr txBox="1"/>
          <p:nvPr/>
        </p:nvSpPr>
        <p:spPr>
          <a:xfrm>
            <a:off x="171846" y="1109709"/>
            <a:ext cx="11786375" cy="5016758"/>
          </a:xfrm>
          <a:prstGeom prst="rect">
            <a:avLst/>
          </a:prstGeom>
          <a:noFill/>
        </p:spPr>
        <p:txBody>
          <a:bodyPr wrap="square" rtlCol="0">
            <a:spAutoFit/>
          </a:bodyPr>
          <a:lstStyle/>
          <a:p>
            <a:pPr marL="285750" indent="-285750">
              <a:buFont typeface="Arial" panose="020B0604020202020204" pitchFamily="34" charset="0"/>
              <a:buChar char="•"/>
            </a:pPr>
            <a:r>
              <a:rPr lang="en-GB" sz="3200" dirty="0"/>
              <a:t>Family Voice Calderdale is supported and hosted by Unique Ways and is the Parent Carer Forum for Calderdale.</a:t>
            </a:r>
          </a:p>
          <a:p>
            <a:pPr marL="285750" indent="-285750">
              <a:buFont typeface="Arial" panose="020B0604020202020204" pitchFamily="34" charset="0"/>
              <a:buChar char="•"/>
            </a:pPr>
            <a:r>
              <a:rPr lang="en-GB" sz="3200" dirty="0"/>
              <a:t>All Parent Carer Forums are members of the National Network of Parent Carer Forums and Contact (formerly Contact A Family).</a:t>
            </a:r>
          </a:p>
          <a:p>
            <a:pPr marL="285750" indent="-285750">
              <a:buFont typeface="Arial" panose="020B0604020202020204" pitchFamily="34" charset="0"/>
              <a:buChar char="•"/>
            </a:pPr>
            <a:r>
              <a:rPr lang="en-GB" sz="3200" dirty="0"/>
              <a:t>The aim of Family Voice Calderdale is to ensure that services within Calderdale meet the needs of disabled children and their families</a:t>
            </a:r>
          </a:p>
          <a:p>
            <a:pPr marL="285750" indent="-285750">
              <a:buFont typeface="Arial" panose="020B0604020202020204" pitchFamily="34" charset="0"/>
              <a:buChar char="•"/>
            </a:pPr>
            <a:r>
              <a:rPr lang="en-GB" sz="3200" dirty="0"/>
              <a:t>We do this by representing the voices of the Parent Carers of Children and Young People with SEND in Calderdale, and by having Parent Carer Representatives sit on Strategic Partnerships throughout Calderdale.</a:t>
            </a:r>
          </a:p>
        </p:txBody>
      </p:sp>
    </p:spTree>
    <p:extLst>
      <p:ext uri="{BB962C8B-B14F-4D97-AF65-F5344CB8AC3E}">
        <p14:creationId xmlns:p14="http://schemas.microsoft.com/office/powerpoint/2010/main" val="2457001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6"/>
            <a:ext cx="4721292"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6A50DBD8-70E9-4C06-942C-9F1E35C51A07}"/>
              </a:ext>
            </a:extLst>
          </p:cNvPr>
          <p:cNvSpPr/>
          <p:nvPr/>
        </p:nvSpPr>
        <p:spPr>
          <a:xfrm>
            <a:off x="488121" y="957189"/>
            <a:ext cx="10884024" cy="5386090"/>
          </a:xfrm>
          <a:prstGeom prst="rect">
            <a:avLst/>
          </a:prstGeom>
        </p:spPr>
        <p:txBody>
          <a:bodyPr wrap="square">
            <a:spAutoFit/>
          </a:bodyPr>
          <a:lstStyle/>
          <a:p>
            <a:r>
              <a:rPr lang="en-US" sz="2000" b="1" dirty="0">
                <a:ln w="0"/>
                <a:solidFill>
                  <a:srgbClr val="1D9DD9"/>
                </a:solidFill>
                <a:effectLst>
                  <a:outerShdw blurRad="38100" dist="19050" dir="2700000" algn="tl" rotWithShape="0">
                    <a:schemeClr val="dk1">
                      <a:alpha val="40000"/>
                    </a:schemeClr>
                  </a:outerShdw>
                </a:effectLst>
              </a:rPr>
              <a:t>Emma Baker</a:t>
            </a:r>
          </a:p>
          <a:p>
            <a:r>
              <a:rPr lang="en-US" sz="2000" b="1" dirty="0">
                <a:ln w="0"/>
                <a:solidFill>
                  <a:srgbClr val="3FA535"/>
                </a:solidFill>
              </a:rPr>
              <a:t>Family Voice </a:t>
            </a:r>
            <a:r>
              <a:rPr lang="en-US" sz="2000" b="1" dirty="0" err="1">
                <a:ln w="0"/>
                <a:solidFill>
                  <a:srgbClr val="3FA535"/>
                </a:solidFill>
              </a:rPr>
              <a:t>Calderdale</a:t>
            </a:r>
            <a:r>
              <a:rPr lang="en-US" sz="2000" b="1" dirty="0">
                <a:ln w="0"/>
                <a:solidFill>
                  <a:srgbClr val="3FA535"/>
                </a:solidFill>
              </a:rPr>
              <a:t> – Volunteer Chair</a:t>
            </a:r>
          </a:p>
          <a:p>
            <a:r>
              <a:rPr lang="en-US" sz="2000" b="1" dirty="0">
                <a:ln w="0"/>
                <a:solidFill>
                  <a:srgbClr val="FF0000"/>
                </a:solidFill>
              </a:rPr>
              <a:t>familyvoicechair@uniqueways.org.uk</a:t>
            </a:r>
          </a:p>
          <a:p>
            <a:endParaRPr lang="en-US" sz="2000" b="1" dirty="0">
              <a:ln w="0"/>
              <a:solidFill>
                <a:schemeClr val="accent5"/>
              </a:solidFill>
              <a:effectLst>
                <a:outerShdw blurRad="38100" dist="19050" dir="2700000" algn="tl" rotWithShape="0">
                  <a:schemeClr val="dk1">
                    <a:alpha val="40000"/>
                  </a:schemeClr>
                </a:outerShdw>
              </a:effectLst>
            </a:endParaRPr>
          </a:p>
          <a:p>
            <a:r>
              <a:rPr lang="en-US" sz="2000" b="1" dirty="0">
                <a:ln w="0"/>
                <a:solidFill>
                  <a:schemeClr val="accent5"/>
                </a:solidFill>
                <a:effectLst>
                  <a:outerShdw blurRad="38100" dist="19050" dir="2700000" algn="tl" rotWithShape="0">
                    <a:schemeClr val="dk1">
                      <a:alpha val="40000"/>
                    </a:schemeClr>
                  </a:outerShdw>
                </a:effectLst>
              </a:rPr>
              <a:t>Kirsty Penney</a:t>
            </a:r>
          </a:p>
          <a:p>
            <a:r>
              <a:rPr lang="en-US" sz="2000" b="1" dirty="0">
                <a:ln w="0"/>
                <a:solidFill>
                  <a:srgbClr val="3FA535"/>
                </a:solidFill>
              </a:rPr>
              <a:t>Family Voice </a:t>
            </a:r>
            <a:r>
              <a:rPr lang="en-US" sz="2000" b="1" dirty="0" err="1">
                <a:ln w="0"/>
                <a:solidFill>
                  <a:srgbClr val="3FA535"/>
                </a:solidFill>
              </a:rPr>
              <a:t>Calderdale</a:t>
            </a:r>
            <a:r>
              <a:rPr lang="en-US" sz="2000" b="1" dirty="0">
                <a:ln w="0"/>
                <a:solidFill>
                  <a:srgbClr val="3FA535"/>
                </a:solidFill>
              </a:rPr>
              <a:t> – Volunteer Vice-Chair</a:t>
            </a:r>
          </a:p>
          <a:p>
            <a:r>
              <a:rPr lang="en-US" sz="2000" b="1" dirty="0">
                <a:ln w="0"/>
                <a:solidFill>
                  <a:srgbClr val="FF0000"/>
                </a:solidFill>
              </a:rPr>
              <a:t>familyvoicechair@uniqueways.org.uk</a:t>
            </a:r>
          </a:p>
          <a:p>
            <a:endParaRPr lang="en-US" sz="2000" b="1" dirty="0">
              <a:ln w="0"/>
              <a:solidFill>
                <a:srgbClr val="FF0000"/>
              </a:solidFill>
              <a:effectLst>
                <a:outerShdw blurRad="38100" dist="19050" dir="2700000" algn="tl" rotWithShape="0">
                  <a:schemeClr val="dk1">
                    <a:alpha val="40000"/>
                  </a:schemeClr>
                </a:outerShdw>
              </a:effectLst>
            </a:endParaRPr>
          </a:p>
          <a:p>
            <a:endParaRPr lang="en-US" sz="2400" dirty="0">
              <a:ln w="0"/>
              <a:solidFill>
                <a:srgbClr val="1D9DD9"/>
              </a:solidFill>
              <a:effectLst>
                <a:outerShdw blurRad="38100" dist="19050" dir="2700000" algn="tl" rotWithShape="0">
                  <a:schemeClr val="dk1">
                    <a:alpha val="40000"/>
                  </a:schemeClr>
                </a:outerShdw>
              </a:effectLst>
            </a:endParaRPr>
          </a:p>
          <a:p>
            <a:endParaRPr lang="en-US" sz="2400" dirty="0">
              <a:ln w="0"/>
              <a:solidFill>
                <a:srgbClr val="1D9DD9"/>
              </a:solidFill>
              <a:effectLst>
                <a:outerShdw blurRad="38100" dist="19050" dir="2700000" algn="tl" rotWithShape="0">
                  <a:schemeClr val="dk1">
                    <a:alpha val="40000"/>
                  </a:schemeClr>
                </a:outerShdw>
              </a:effectLst>
            </a:endParaRPr>
          </a:p>
          <a:p>
            <a:r>
              <a:rPr lang="en-US" sz="2000" b="1" dirty="0">
                <a:ln w="0"/>
                <a:solidFill>
                  <a:srgbClr val="1D9DD9"/>
                </a:solidFill>
              </a:rPr>
              <a:t>Joe Thompson</a:t>
            </a:r>
          </a:p>
          <a:p>
            <a:r>
              <a:rPr lang="en-US" sz="2000" b="1" dirty="0">
                <a:ln w="0"/>
                <a:solidFill>
                  <a:srgbClr val="3FA535"/>
                </a:solidFill>
              </a:rPr>
              <a:t>Family Voice </a:t>
            </a:r>
            <a:r>
              <a:rPr lang="en-US" sz="2000" b="1" dirty="0" err="1">
                <a:ln w="0"/>
                <a:solidFill>
                  <a:srgbClr val="3FA535"/>
                </a:solidFill>
              </a:rPr>
              <a:t>Calderdale</a:t>
            </a:r>
            <a:r>
              <a:rPr lang="en-US" sz="2000" b="1" dirty="0">
                <a:ln w="0"/>
                <a:solidFill>
                  <a:srgbClr val="3FA535"/>
                </a:solidFill>
              </a:rPr>
              <a:t> – Project Co-Ordinator</a:t>
            </a:r>
          </a:p>
          <a:p>
            <a:r>
              <a:rPr lang="en-US" sz="2000" b="1" dirty="0">
                <a:ln w="0"/>
                <a:solidFill>
                  <a:srgbClr val="E30613"/>
                </a:solidFill>
              </a:rPr>
              <a:t>joe.thompson@uniqueways.org.uk</a:t>
            </a:r>
          </a:p>
          <a:p>
            <a:r>
              <a:rPr lang="en-US" sz="2000" b="1" dirty="0">
                <a:ln w="0"/>
                <a:solidFill>
                  <a:srgbClr val="FAB400"/>
                </a:solidFill>
              </a:rPr>
              <a:t>01422 343 090</a:t>
            </a:r>
          </a:p>
          <a:p>
            <a:r>
              <a:rPr lang="en-US" sz="2000" b="1" dirty="0">
                <a:ln w="0"/>
                <a:solidFill>
                  <a:srgbClr val="1D9DD9"/>
                </a:solidFill>
              </a:rPr>
              <a:t>Working pattern: 9:30-3:30, Tuesday to Thursday</a:t>
            </a:r>
          </a:p>
          <a:p>
            <a:pPr algn="ctr"/>
            <a:r>
              <a:rPr lang="en-GB" b="1" dirty="0">
                <a:solidFill>
                  <a:srgbClr val="FAB400"/>
                </a:solidFill>
              </a:rPr>
              <a:t>Unique Ways, Hanson Lane Enterprise Centre, Hanson Lane, Halifax, HX1 5PG</a:t>
            </a:r>
          </a:p>
          <a:p>
            <a:pPr algn="ctr"/>
            <a:r>
              <a:rPr lang="en-GB" b="1" dirty="0">
                <a:solidFill>
                  <a:srgbClr val="FAB400"/>
                </a:solidFill>
              </a:rPr>
              <a:t> Company Number: 05098716 | Charity Number: 1109413</a:t>
            </a:r>
          </a:p>
        </p:txBody>
      </p:sp>
      <p:sp>
        <p:nvSpPr>
          <p:cNvPr id="6" name="TextBox 5">
            <a:extLst>
              <a:ext uri="{FF2B5EF4-FFF2-40B4-BE49-F238E27FC236}">
                <a16:creationId xmlns:a16="http://schemas.microsoft.com/office/drawing/2014/main" id="{D0BFDCDF-63F5-4F31-BF52-F55D09083698}"/>
              </a:ext>
            </a:extLst>
          </p:cNvPr>
          <p:cNvSpPr txBox="1"/>
          <p:nvPr/>
        </p:nvSpPr>
        <p:spPr>
          <a:xfrm>
            <a:off x="171846" y="392338"/>
            <a:ext cx="3396977" cy="523220"/>
          </a:xfrm>
          <a:prstGeom prst="rect">
            <a:avLst/>
          </a:prstGeom>
          <a:noFill/>
        </p:spPr>
        <p:txBody>
          <a:bodyPr wrap="square">
            <a:spAutoFit/>
          </a:bodyPr>
          <a:lstStyle/>
          <a:p>
            <a:r>
              <a:rPr lang="en-GB" sz="2800" dirty="0">
                <a:solidFill>
                  <a:schemeClr val="bg1"/>
                </a:solidFill>
                <a:latin typeface="Arial Black" panose="020B0A04020102020204" pitchFamily="34" charset="0"/>
              </a:rPr>
              <a:t>KEEP IN TOUCH</a:t>
            </a:r>
          </a:p>
        </p:txBody>
      </p:sp>
      <p:sp>
        <p:nvSpPr>
          <p:cNvPr id="8" name="Oval 3">
            <a:extLst>
              <a:ext uri="{FF2B5EF4-FFF2-40B4-BE49-F238E27FC236}">
                <a16:creationId xmlns:a16="http://schemas.microsoft.com/office/drawing/2014/main" id="{EC4919AF-850B-4F31-B64D-69332613CF9C}"/>
              </a:ext>
            </a:extLst>
          </p:cNvPr>
          <p:cNvSpPr>
            <a:spLocks noChangeArrowheads="1"/>
          </p:cNvSpPr>
          <p:nvPr/>
        </p:nvSpPr>
        <p:spPr bwMode="auto">
          <a:xfrm>
            <a:off x="665538" y="3228760"/>
            <a:ext cx="876322" cy="907385"/>
          </a:xfrm>
          <a:prstGeom prst="ellipse">
            <a:avLst/>
          </a:prstGeom>
          <a:solidFill>
            <a:srgbClr val="ED7D31"/>
          </a:solidFill>
          <a:ln w="38100" algn="ctr">
            <a:solidFill>
              <a:srgbClr val="A6303B"/>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D42952D8-03F9-4131-94EF-69ACF92A858A}"/>
              </a:ext>
            </a:extLst>
          </p:cNvPr>
          <p:cNvPicPr>
            <a:picLocks noChangeAspect="1"/>
          </p:cNvPicPr>
          <p:nvPr/>
        </p:nvPicPr>
        <p:blipFill rotWithShape="1">
          <a:blip r:embed="rId3">
            <a:extLst>
              <a:ext uri="{28A0092B-C50C-407E-A947-70E740481C1C}">
                <a14:useLocalDpi xmlns:a14="http://schemas.microsoft.com/office/drawing/2010/main" val="0"/>
              </a:ext>
            </a:extLst>
          </a:blip>
          <a:srcRect l="27605" t="32616" r="27605"/>
          <a:stretch/>
        </p:blipFill>
        <p:spPr>
          <a:xfrm>
            <a:off x="665538" y="3235952"/>
            <a:ext cx="876322" cy="900193"/>
          </a:xfrm>
          <a:prstGeom prst="ellipse">
            <a:avLst/>
          </a:prstGeom>
          <a:effectLst>
            <a:softEdge rad="0"/>
          </a:effectLst>
        </p:spPr>
      </p:pic>
    </p:spTree>
    <p:extLst>
      <p:ext uri="{BB962C8B-B14F-4D97-AF65-F5344CB8AC3E}">
        <p14:creationId xmlns:p14="http://schemas.microsoft.com/office/powerpoint/2010/main" val="126193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0" y="335777"/>
            <a:ext cx="668072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2" name="TextBox 11">
            <a:extLst>
              <a:ext uri="{FF2B5EF4-FFF2-40B4-BE49-F238E27FC236}">
                <a16:creationId xmlns:a16="http://schemas.microsoft.com/office/drawing/2014/main" id="{3A395DB5-F6C1-BC8A-1558-F6E6993B1B57}"/>
              </a:ext>
            </a:extLst>
          </p:cNvPr>
          <p:cNvSpPr txBox="1"/>
          <p:nvPr/>
        </p:nvSpPr>
        <p:spPr>
          <a:xfrm>
            <a:off x="82420" y="405528"/>
            <a:ext cx="6097554" cy="523220"/>
          </a:xfrm>
          <a:prstGeom prst="rect">
            <a:avLst/>
          </a:prstGeom>
          <a:noFill/>
        </p:spPr>
        <p:txBody>
          <a:bodyPr wrap="square">
            <a:spAutoFit/>
          </a:bodyPr>
          <a:lstStyle/>
          <a:p>
            <a:r>
              <a:rPr lang="en-US" sz="2800" dirty="0">
                <a:solidFill>
                  <a:schemeClr val="bg1"/>
                </a:solidFill>
                <a:latin typeface="Arial Black" panose="020B0A04020102020204" pitchFamily="34" charset="0"/>
              </a:rPr>
              <a:t>BACKGROUND / CONTEXT</a:t>
            </a:r>
            <a:endParaRPr lang="en-GB" sz="2800" dirty="0">
              <a:solidFill>
                <a:schemeClr val="bg1"/>
              </a:solidFill>
              <a:latin typeface="Arial Black" panose="020B0A04020102020204" pitchFamily="34" charset="0"/>
            </a:endParaRPr>
          </a:p>
        </p:txBody>
      </p:sp>
      <p:sp>
        <p:nvSpPr>
          <p:cNvPr id="14" name="TextBox 13">
            <a:extLst>
              <a:ext uri="{FF2B5EF4-FFF2-40B4-BE49-F238E27FC236}">
                <a16:creationId xmlns:a16="http://schemas.microsoft.com/office/drawing/2014/main" id="{324DF4E5-F81B-A88D-8B59-0B94F313B4E9}"/>
              </a:ext>
            </a:extLst>
          </p:cNvPr>
          <p:cNvSpPr txBox="1"/>
          <p:nvPr/>
        </p:nvSpPr>
        <p:spPr>
          <a:xfrm>
            <a:off x="1250303" y="1400378"/>
            <a:ext cx="10375640" cy="646331"/>
          </a:xfrm>
          <a:prstGeom prst="rect">
            <a:avLst/>
          </a:prstGeom>
          <a:noFill/>
        </p:spPr>
        <p:txBody>
          <a:bodyPr wrap="square">
            <a:spAutoFit/>
          </a:bodyPr>
          <a:lstStyle/>
          <a:p>
            <a:r>
              <a:rPr lang="en-GB" sz="1800" dirty="0">
                <a:solidFill>
                  <a:srgbClr val="3FA535"/>
                </a:solidFill>
                <a:cs typeface="Arial" panose="020B0604020202020204" pitchFamily="34" charset="0"/>
              </a:rPr>
              <a:t>This survey is the third in a series of s</a:t>
            </a:r>
            <a:r>
              <a:rPr lang="en-GB" dirty="0">
                <a:solidFill>
                  <a:srgbClr val="3FA535"/>
                </a:solidFill>
                <a:cs typeface="Arial" panose="020B0604020202020204" pitchFamily="34" charset="0"/>
              </a:rPr>
              <a:t>urveys assessing the impact of changes to Disabled Children’s Access to Childcare (DCATCH) funding.</a:t>
            </a:r>
            <a:endParaRPr lang="en-GB" sz="1800" dirty="0">
              <a:solidFill>
                <a:srgbClr val="3FA535"/>
              </a:solidFill>
              <a:cs typeface="Arial" panose="020B0604020202020204" pitchFamily="34" charset="0"/>
            </a:endParaRPr>
          </a:p>
        </p:txBody>
      </p:sp>
      <p:sp>
        <p:nvSpPr>
          <p:cNvPr id="20" name="TextBox 19">
            <a:extLst>
              <a:ext uri="{FF2B5EF4-FFF2-40B4-BE49-F238E27FC236}">
                <a16:creationId xmlns:a16="http://schemas.microsoft.com/office/drawing/2014/main" id="{72E42487-6820-4D17-F882-3BD2FB5ED65A}"/>
              </a:ext>
            </a:extLst>
          </p:cNvPr>
          <p:cNvSpPr txBox="1"/>
          <p:nvPr/>
        </p:nvSpPr>
        <p:spPr>
          <a:xfrm>
            <a:off x="1250303" y="2901127"/>
            <a:ext cx="10375640" cy="671915"/>
          </a:xfrm>
          <a:prstGeom prst="rect">
            <a:avLst/>
          </a:prstGeom>
          <a:noFill/>
        </p:spPr>
        <p:txBody>
          <a:bodyPr wrap="square">
            <a:spAutoFit/>
          </a:bodyPr>
          <a:lstStyle/>
          <a:p>
            <a:pPr>
              <a:lnSpc>
                <a:spcPct val="107000"/>
              </a:lnSpc>
              <a:spcAft>
                <a:spcPts val="800"/>
              </a:spcAft>
              <a:tabLst>
                <a:tab pos="3009900" algn="l"/>
              </a:tabLst>
            </a:pPr>
            <a:r>
              <a:rPr lang="en-US" dirty="0">
                <a:solidFill>
                  <a:srgbClr val="3FA535"/>
                </a:solidFill>
                <a:cs typeface="Arial" panose="020B0604020202020204" pitchFamily="34" charset="0"/>
              </a:rPr>
              <a:t>The previous two surveys were prior to the change to the funding, this survey was specifically to assess the impact after the changes.</a:t>
            </a:r>
            <a:endParaRPr lang="en-US" sz="1800" dirty="0">
              <a:solidFill>
                <a:srgbClr val="3FA535"/>
              </a:solidFill>
              <a:cs typeface="Arial" panose="020B0604020202020204" pitchFamily="34" charset="0"/>
            </a:endParaRPr>
          </a:p>
        </p:txBody>
      </p:sp>
      <p:sp>
        <p:nvSpPr>
          <p:cNvPr id="22" name="TextBox 21">
            <a:extLst>
              <a:ext uri="{FF2B5EF4-FFF2-40B4-BE49-F238E27FC236}">
                <a16:creationId xmlns:a16="http://schemas.microsoft.com/office/drawing/2014/main" id="{8754D00E-FD9B-9A47-97D0-588E24E6278A}"/>
              </a:ext>
            </a:extLst>
          </p:cNvPr>
          <p:cNvSpPr txBox="1"/>
          <p:nvPr/>
        </p:nvSpPr>
        <p:spPr>
          <a:xfrm>
            <a:off x="1250303" y="4705471"/>
            <a:ext cx="10375640" cy="369332"/>
          </a:xfrm>
          <a:prstGeom prst="rect">
            <a:avLst/>
          </a:prstGeom>
          <a:noFill/>
        </p:spPr>
        <p:txBody>
          <a:bodyPr wrap="square">
            <a:spAutoFit/>
          </a:bodyPr>
          <a:lstStyle/>
          <a:p>
            <a:r>
              <a:rPr lang="en-GB" dirty="0">
                <a:solidFill>
                  <a:srgbClr val="3FA535"/>
                </a:solidFill>
                <a:cs typeface="Arial" panose="020B0604020202020204" pitchFamily="34" charset="0"/>
              </a:rPr>
              <a:t>The survey had 41 responses in total. Across our 3 surveys on DCATCH there have been 159 responses total. </a:t>
            </a:r>
          </a:p>
        </p:txBody>
      </p:sp>
      <p:cxnSp>
        <p:nvCxnSpPr>
          <p:cNvPr id="24" name="Straight Connector 23">
            <a:extLst>
              <a:ext uri="{FF2B5EF4-FFF2-40B4-BE49-F238E27FC236}">
                <a16:creationId xmlns:a16="http://schemas.microsoft.com/office/drawing/2014/main" id="{23BC5DAD-A223-4145-6A40-3E948CF6F6B5}"/>
              </a:ext>
            </a:extLst>
          </p:cNvPr>
          <p:cNvCxnSpPr/>
          <p:nvPr/>
        </p:nvCxnSpPr>
        <p:spPr>
          <a:xfrm>
            <a:off x="989044" y="1500295"/>
            <a:ext cx="0" cy="546414"/>
          </a:xfrm>
          <a:prstGeom prst="line">
            <a:avLst/>
          </a:prstGeom>
          <a:ln w="25400">
            <a:solidFill>
              <a:srgbClr val="1D9DD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1C6389-E291-C958-CE9A-85BC5414FCB0}"/>
              </a:ext>
            </a:extLst>
          </p:cNvPr>
          <p:cNvCxnSpPr/>
          <p:nvPr/>
        </p:nvCxnSpPr>
        <p:spPr>
          <a:xfrm>
            <a:off x="989044" y="2982866"/>
            <a:ext cx="0" cy="546414"/>
          </a:xfrm>
          <a:prstGeom prst="line">
            <a:avLst/>
          </a:prstGeom>
          <a:ln w="25400">
            <a:solidFill>
              <a:srgbClr val="1D9DD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C4BDFB3-FF59-6D6D-EBF9-DABC3A7EC24A}"/>
              </a:ext>
            </a:extLst>
          </p:cNvPr>
          <p:cNvCxnSpPr/>
          <p:nvPr/>
        </p:nvCxnSpPr>
        <p:spPr>
          <a:xfrm>
            <a:off x="989044" y="4779203"/>
            <a:ext cx="0" cy="546414"/>
          </a:xfrm>
          <a:prstGeom prst="line">
            <a:avLst/>
          </a:prstGeom>
          <a:ln w="25400">
            <a:solidFill>
              <a:srgbClr val="1D9DD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5F749CC-F814-4424-B834-356461BEEFDD}"/>
              </a:ext>
            </a:extLst>
          </p:cNvPr>
          <p:cNvSpPr/>
          <p:nvPr/>
        </p:nvSpPr>
        <p:spPr>
          <a:xfrm>
            <a:off x="0" y="-13183"/>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85494376-9D83-4870-9303-52FB76599540}"/>
              </a:ext>
            </a:extLst>
          </p:cNvPr>
          <p:cNvSpPr/>
          <p:nvPr/>
        </p:nvSpPr>
        <p:spPr>
          <a:xfrm>
            <a:off x="0" y="6493802"/>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04255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63891"/>
            <a:ext cx="668072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2" name="TextBox 11">
            <a:extLst>
              <a:ext uri="{FF2B5EF4-FFF2-40B4-BE49-F238E27FC236}">
                <a16:creationId xmlns:a16="http://schemas.microsoft.com/office/drawing/2014/main" id="{3A395DB5-F6C1-BC8A-1558-F6E6993B1B57}"/>
              </a:ext>
            </a:extLst>
          </p:cNvPr>
          <p:cNvSpPr txBox="1"/>
          <p:nvPr/>
        </p:nvSpPr>
        <p:spPr>
          <a:xfrm>
            <a:off x="82422" y="447163"/>
            <a:ext cx="6598296" cy="523220"/>
          </a:xfrm>
          <a:prstGeom prst="rect">
            <a:avLst/>
          </a:prstGeom>
          <a:noFill/>
        </p:spPr>
        <p:txBody>
          <a:bodyPr wrap="square">
            <a:spAutoFit/>
          </a:bodyPr>
          <a:lstStyle/>
          <a:p>
            <a:r>
              <a:rPr lang="en-US" sz="2800" dirty="0">
                <a:solidFill>
                  <a:schemeClr val="bg1"/>
                </a:solidFill>
                <a:latin typeface="Arial Black" panose="020B0A04020102020204" pitchFamily="34" charset="0"/>
              </a:rPr>
              <a:t>Questions We Asked</a:t>
            </a:r>
            <a:endParaRPr lang="en-GB" sz="2800" dirty="0">
              <a:solidFill>
                <a:schemeClr val="bg1"/>
              </a:solidFill>
              <a:latin typeface="Arial Black" panose="020B0A04020102020204" pitchFamily="34" charset="0"/>
            </a:endParaRPr>
          </a:p>
        </p:txBody>
      </p:sp>
      <p:sp>
        <p:nvSpPr>
          <p:cNvPr id="11" name="Rectangle 10">
            <a:extLst>
              <a:ext uri="{FF2B5EF4-FFF2-40B4-BE49-F238E27FC236}">
                <a16:creationId xmlns:a16="http://schemas.microsoft.com/office/drawing/2014/main" id="{55066851-1982-4F4C-9704-33C6F487AC72}"/>
              </a:ext>
            </a:extLst>
          </p:cNvPr>
          <p:cNvSpPr/>
          <p:nvPr/>
        </p:nvSpPr>
        <p:spPr>
          <a:xfrm>
            <a:off x="-2" y="-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96676A6B-C242-40B9-88C0-2C16FD4138A1}"/>
              </a:ext>
            </a:extLst>
          </p:cNvPr>
          <p:cNvSpPr/>
          <p:nvPr/>
        </p:nvSpPr>
        <p:spPr>
          <a:xfrm>
            <a:off x="0" y="6493802"/>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7CB5080C-E4BB-419F-9D53-E35EA9DC8541}"/>
              </a:ext>
            </a:extLst>
          </p:cNvPr>
          <p:cNvSpPr txBox="1"/>
          <p:nvPr/>
        </p:nvSpPr>
        <p:spPr>
          <a:xfrm>
            <a:off x="82421" y="1053656"/>
            <a:ext cx="11946669" cy="5632311"/>
          </a:xfrm>
          <a:prstGeom prst="rect">
            <a:avLst/>
          </a:prstGeom>
          <a:noFill/>
        </p:spPr>
        <p:txBody>
          <a:bodyPr wrap="square">
            <a:spAutoFit/>
          </a:bodyPr>
          <a:lstStyle/>
          <a:p>
            <a:pPr marL="342900" indent="-342900">
              <a:buFont typeface="+mj-lt"/>
              <a:buAutoNum type="arabicPeriod"/>
            </a:pPr>
            <a:r>
              <a:rPr lang="en-GB" sz="2000" dirty="0">
                <a:cs typeface="Arial" panose="020B0604020202020204" pitchFamily="34" charset="0"/>
              </a:rPr>
              <a:t>What is the age of your child/children?</a:t>
            </a:r>
          </a:p>
          <a:p>
            <a:pPr marL="342900" indent="-342900">
              <a:buFont typeface="+mj-lt"/>
              <a:buAutoNum type="arabicPeriod"/>
            </a:pPr>
            <a:r>
              <a:rPr lang="en-GB" sz="2000" dirty="0">
                <a:cs typeface="Arial" panose="020B0604020202020204" pitchFamily="34" charset="0"/>
              </a:rPr>
              <a:t>What is your child/children’s primary disability?</a:t>
            </a:r>
          </a:p>
          <a:p>
            <a:pPr marL="342900" indent="-342900">
              <a:buFont typeface="+mj-lt"/>
              <a:buAutoNum type="arabicPeriod"/>
            </a:pPr>
            <a:r>
              <a:rPr lang="en-GB" sz="2000" dirty="0">
                <a:cs typeface="Arial" panose="020B0604020202020204" pitchFamily="34" charset="0"/>
              </a:rPr>
              <a:t>What are the first four characters of your postcode? (geographic spread)</a:t>
            </a:r>
          </a:p>
          <a:p>
            <a:pPr marL="342900" indent="-342900">
              <a:buFont typeface="+mj-lt"/>
              <a:buAutoNum type="arabicPeriod"/>
            </a:pPr>
            <a:r>
              <a:rPr lang="en-GB" sz="2000" dirty="0">
                <a:cs typeface="Arial" panose="020B0604020202020204" pitchFamily="34" charset="0"/>
              </a:rPr>
              <a:t>Did your child/children access childcare supported by inclusion funding (known as DCATCH) in the last year?</a:t>
            </a:r>
          </a:p>
          <a:p>
            <a:pPr marL="342900" indent="-342900">
              <a:buFont typeface="+mj-lt"/>
              <a:buAutoNum type="arabicPeriod"/>
            </a:pPr>
            <a:r>
              <a:rPr lang="en-GB" sz="2000" dirty="0">
                <a:cs typeface="Arial" panose="020B0604020202020204" pitchFamily="34" charset="0"/>
              </a:rPr>
              <a:t>Was the support received for pre-school/early years children or school age children?</a:t>
            </a:r>
          </a:p>
          <a:p>
            <a:pPr marL="342900" indent="-342900">
              <a:buFont typeface="+mj-lt"/>
              <a:buAutoNum type="arabicPeriod"/>
            </a:pPr>
            <a:r>
              <a:rPr lang="en-GB" sz="2000" dirty="0">
                <a:cs typeface="Arial" panose="020B0604020202020204" pitchFamily="34" charset="0"/>
              </a:rPr>
              <a:t>Is the childcare provider still able to offer additional support without access to the inclusion funding?</a:t>
            </a:r>
          </a:p>
          <a:p>
            <a:pPr marL="342900" indent="-342900">
              <a:buFont typeface="+mj-lt"/>
              <a:buAutoNum type="arabicPeriod"/>
            </a:pPr>
            <a:r>
              <a:rPr lang="en-GB" sz="2000" dirty="0">
                <a:cs typeface="Arial" panose="020B0604020202020204" pitchFamily="34" charset="0"/>
              </a:rPr>
              <a:t>If the childcare provider can no longer offer additional support, what effect has this change had on your family?</a:t>
            </a:r>
          </a:p>
          <a:p>
            <a:pPr marL="342900" indent="-342900">
              <a:buFont typeface="+mj-lt"/>
              <a:buAutoNum type="arabicPeriod"/>
            </a:pPr>
            <a:r>
              <a:rPr lang="en-GB" sz="2000" dirty="0">
                <a:cs typeface="Arial" panose="020B0604020202020204" pitchFamily="34" charset="0"/>
              </a:rPr>
              <a:t>If the childcare provider can no longer offer additional support, has any alternative provision been suggested?</a:t>
            </a:r>
          </a:p>
          <a:p>
            <a:pPr marL="342900" indent="-342900">
              <a:buFont typeface="+mj-lt"/>
              <a:buAutoNum type="arabicPeriod"/>
            </a:pPr>
            <a:r>
              <a:rPr lang="en-GB" sz="2000" dirty="0">
                <a:cs typeface="Arial" panose="020B0604020202020204" pitchFamily="34" charset="0"/>
              </a:rPr>
              <a:t>Are you trying to find a childcare provider at the moment?</a:t>
            </a:r>
          </a:p>
          <a:p>
            <a:pPr marL="342900" indent="-342900">
              <a:buFont typeface="+mj-lt"/>
              <a:buAutoNum type="arabicPeriod"/>
            </a:pPr>
            <a:r>
              <a:rPr lang="en-GB" sz="2000" dirty="0">
                <a:cs typeface="Arial" panose="020B0604020202020204" pitchFamily="34" charset="0"/>
              </a:rPr>
              <a:t> If so, what type of care are you looking for?</a:t>
            </a:r>
          </a:p>
          <a:p>
            <a:pPr marL="342900" indent="-342900">
              <a:buFont typeface="+mj-lt"/>
              <a:buAutoNum type="arabicPeriod"/>
            </a:pPr>
            <a:r>
              <a:rPr lang="en-GB" sz="2000" dirty="0">
                <a:cs typeface="Arial" panose="020B0604020202020204" pitchFamily="34" charset="0"/>
              </a:rPr>
              <a:t>Does your family receive short breaks support?</a:t>
            </a:r>
          </a:p>
          <a:p>
            <a:pPr marL="342900" indent="-342900">
              <a:buFont typeface="+mj-lt"/>
              <a:buAutoNum type="arabicPeriod"/>
            </a:pPr>
            <a:r>
              <a:rPr lang="en-GB" sz="2000" dirty="0">
                <a:cs typeface="Arial" panose="020B0604020202020204" pitchFamily="34" charset="0"/>
              </a:rPr>
              <a:t>If so, please tell us what this is for?</a:t>
            </a:r>
          </a:p>
          <a:p>
            <a:pPr marL="342900" indent="-342900">
              <a:buFont typeface="+mj-lt"/>
              <a:buAutoNum type="arabicPeriod"/>
            </a:pPr>
            <a:r>
              <a:rPr lang="en-GB" sz="2000" dirty="0">
                <a:cs typeface="Arial" panose="020B0604020202020204" pitchFamily="34" charset="0"/>
              </a:rPr>
              <a:t>Is there anything else you would like to tell us about your experience of accessing childcare for disabled children and young people?</a:t>
            </a:r>
          </a:p>
          <a:p>
            <a:pPr marL="342900" indent="-342900">
              <a:buFont typeface="+mj-lt"/>
              <a:buAutoNum type="arabicPeriod"/>
            </a:pPr>
            <a:r>
              <a:rPr lang="en-GB" sz="2000" dirty="0">
                <a:cs typeface="Arial" panose="020B0604020202020204" pitchFamily="34" charset="0"/>
              </a:rPr>
              <a:t>If you would like from the Childcare team to find a suitable provider, please include your contact details.</a:t>
            </a:r>
          </a:p>
          <a:p>
            <a:pPr marL="342900" indent="-342900">
              <a:buFont typeface="+mj-lt"/>
              <a:buAutoNum type="arabicPeriod"/>
            </a:pPr>
            <a:endParaRPr lang="en-GB" sz="2000" dirty="0">
              <a:cs typeface="Arial" panose="020B0604020202020204" pitchFamily="34" charset="0"/>
            </a:endParaRPr>
          </a:p>
          <a:p>
            <a:pPr marL="342900" indent="-342900">
              <a:buFont typeface="+mj-lt"/>
              <a:buAutoNum type="arabicPeriod"/>
            </a:pPr>
            <a:endParaRPr lang="en-GB" sz="2000" dirty="0">
              <a:cs typeface="Arial" panose="020B0604020202020204" pitchFamily="34" charset="0"/>
            </a:endParaRPr>
          </a:p>
        </p:txBody>
      </p:sp>
    </p:spTree>
    <p:extLst>
      <p:ext uri="{BB962C8B-B14F-4D97-AF65-F5344CB8AC3E}">
        <p14:creationId xmlns:p14="http://schemas.microsoft.com/office/powerpoint/2010/main" val="221614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5"/>
            <a:ext cx="11496585"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2" name="TextBox 11">
            <a:extLst>
              <a:ext uri="{FF2B5EF4-FFF2-40B4-BE49-F238E27FC236}">
                <a16:creationId xmlns:a16="http://schemas.microsoft.com/office/drawing/2014/main" id="{3A395DB5-F6C1-BC8A-1558-F6E6993B1B57}"/>
              </a:ext>
            </a:extLst>
          </p:cNvPr>
          <p:cNvSpPr txBox="1"/>
          <p:nvPr/>
        </p:nvSpPr>
        <p:spPr>
          <a:xfrm>
            <a:off x="109728" y="417757"/>
            <a:ext cx="10905040" cy="461665"/>
          </a:xfrm>
          <a:prstGeom prst="rect">
            <a:avLst/>
          </a:prstGeom>
          <a:noFill/>
        </p:spPr>
        <p:txBody>
          <a:bodyPr wrap="square">
            <a:spAutoFit/>
          </a:bodyPr>
          <a:lstStyle/>
          <a:p>
            <a:r>
              <a:rPr lang="en-GB" sz="2400" dirty="0">
                <a:solidFill>
                  <a:schemeClr val="bg1"/>
                </a:solidFill>
                <a:latin typeface="Arial Black" panose="020B0A04020102020204" pitchFamily="34" charset="0"/>
              </a:rPr>
              <a:t>Q1 – What is the age of your child/children?</a:t>
            </a: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 name="Chart 5">
            <a:extLst>
              <a:ext uri="{FF2B5EF4-FFF2-40B4-BE49-F238E27FC236}">
                <a16:creationId xmlns:a16="http://schemas.microsoft.com/office/drawing/2014/main" id="{5141E364-63DF-497D-9F27-092E8A1283A9}"/>
              </a:ext>
            </a:extLst>
          </p:cNvPr>
          <p:cNvGraphicFramePr>
            <a:graphicFrameLocks/>
          </p:cNvGraphicFramePr>
          <p:nvPr>
            <p:extLst>
              <p:ext uri="{D42A27DB-BD31-4B8C-83A1-F6EECF244321}">
                <p14:modId xmlns:p14="http://schemas.microsoft.com/office/powerpoint/2010/main" val="934848389"/>
              </p:ext>
            </p:extLst>
          </p:nvPr>
        </p:nvGraphicFramePr>
        <p:xfrm>
          <a:off x="0" y="1321088"/>
          <a:ext cx="7632574" cy="466039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90A322F-F732-4BB3-8D7F-0071274AA2AB}"/>
              </a:ext>
            </a:extLst>
          </p:cNvPr>
          <p:cNvSpPr txBox="1"/>
          <p:nvPr/>
        </p:nvSpPr>
        <p:spPr>
          <a:xfrm>
            <a:off x="7632574" y="1289118"/>
            <a:ext cx="4151376" cy="1477328"/>
          </a:xfrm>
          <a:prstGeom prst="rect">
            <a:avLst/>
          </a:prstGeom>
          <a:noFill/>
        </p:spPr>
        <p:txBody>
          <a:bodyPr wrap="square" rtlCol="0">
            <a:spAutoFit/>
          </a:bodyPr>
          <a:lstStyle/>
          <a:p>
            <a:pPr marL="285750" indent="-285750">
              <a:buFont typeface="Arial" panose="020B0604020202020204" pitchFamily="34" charset="0"/>
              <a:buChar char="•"/>
            </a:pPr>
            <a:r>
              <a:rPr lang="en-GB" dirty="0"/>
              <a:t>This is the breakdown of the ages we were provided in the survey.</a:t>
            </a:r>
          </a:p>
          <a:p>
            <a:pPr marL="285750" indent="-285750">
              <a:buFont typeface="Arial" panose="020B0604020202020204" pitchFamily="34" charset="0"/>
              <a:buChar char="•"/>
            </a:pPr>
            <a:r>
              <a:rPr lang="en-GB" dirty="0"/>
              <a:t>The overwhelming majority (71%) were primary aged children.</a:t>
            </a:r>
          </a:p>
          <a:p>
            <a:pPr marL="285750" indent="-285750">
              <a:buFont typeface="Arial" panose="020B0604020202020204" pitchFamily="34" charset="0"/>
              <a:buChar char="•"/>
            </a:pPr>
            <a:r>
              <a:rPr lang="en-GB" dirty="0"/>
              <a:t>Categories are based on the key stages.</a:t>
            </a:r>
          </a:p>
        </p:txBody>
      </p:sp>
    </p:spTree>
    <p:extLst>
      <p:ext uri="{BB962C8B-B14F-4D97-AF65-F5344CB8AC3E}">
        <p14:creationId xmlns:p14="http://schemas.microsoft.com/office/powerpoint/2010/main" val="418055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5"/>
            <a:ext cx="12191999"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B3D54F8-E9AD-437F-9F19-27C425F5D781}"/>
              </a:ext>
            </a:extLst>
          </p:cNvPr>
          <p:cNvSpPr txBox="1"/>
          <p:nvPr/>
        </p:nvSpPr>
        <p:spPr>
          <a:xfrm>
            <a:off x="109728" y="417757"/>
            <a:ext cx="10905040" cy="461665"/>
          </a:xfrm>
          <a:prstGeom prst="rect">
            <a:avLst/>
          </a:prstGeom>
          <a:noFill/>
        </p:spPr>
        <p:txBody>
          <a:bodyPr wrap="square">
            <a:spAutoFit/>
          </a:bodyPr>
          <a:lstStyle/>
          <a:p>
            <a:r>
              <a:rPr lang="en-GB" sz="2400" dirty="0">
                <a:solidFill>
                  <a:schemeClr val="bg1"/>
                </a:solidFill>
                <a:latin typeface="Arial Black" panose="020B0A04020102020204" pitchFamily="34" charset="0"/>
              </a:rPr>
              <a:t>Q2 – What is your child/children’s primary disability?</a:t>
            </a:r>
          </a:p>
        </p:txBody>
      </p:sp>
      <p:pic>
        <p:nvPicPr>
          <p:cNvPr id="2" name="Picture 1">
            <a:extLst>
              <a:ext uri="{FF2B5EF4-FFF2-40B4-BE49-F238E27FC236}">
                <a16:creationId xmlns:a16="http://schemas.microsoft.com/office/drawing/2014/main" id="{077EDF35-69E8-4E8B-8453-AD9989C74B70}"/>
              </a:ext>
            </a:extLst>
          </p:cNvPr>
          <p:cNvPicPr>
            <a:picLocks noChangeAspect="1"/>
          </p:cNvPicPr>
          <p:nvPr/>
        </p:nvPicPr>
        <p:blipFill rotWithShape="1">
          <a:blip r:embed="rId3"/>
          <a:srcRect t="4057"/>
          <a:stretch/>
        </p:blipFill>
        <p:spPr>
          <a:xfrm>
            <a:off x="181052" y="1024247"/>
            <a:ext cx="5369356" cy="5446827"/>
          </a:xfrm>
          <a:prstGeom prst="rect">
            <a:avLst/>
          </a:prstGeom>
        </p:spPr>
      </p:pic>
      <p:sp>
        <p:nvSpPr>
          <p:cNvPr id="7" name="TextBox 6">
            <a:extLst>
              <a:ext uri="{FF2B5EF4-FFF2-40B4-BE49-F238E27FC236}">
                <a16:creationId xmlns:a16="http://schemas.microsoft.com/office/drawing/2014/main" id="{6DE60613-011D-4112-AAAD-E2044A1ED36F}"/>
              </a:ext>
            </a:extLst>
          </p:cNvPr>
          <p:cNvSpPr txBox="1"/>
          <p:nvPr/>
        </p:nvSpPr>
        <p:spPr>
          <a:xfrm>
            <a:off x="6095996" y="1106543"/>
            <a:ext cx="5653658" cy="2308324"/>
          </a:xfrm>
          <a:prstGeom prst="rect">
            <a:avLst/>
          </a:prstGeom>
          <a:noFill/>
        </p:spPr>
        <p:txBody>
          <a:bodyPr wrap="square" rtlCol="0">
            <a:spAutoFit/>
          </a:bodyPr>
          <a:lstStyle/>
          <a:p>
            <a:pPr marL="285750" indent="-285750">
              <a:buFont typeface="Arial" panose="020B0604020202020204" pitchFamily="34" charset="0"/>
              <a:buChar char="•"/>
            </a:pPr>
            <a:r>
              <a:rPr lang="en-GB" dirty="0"/>
              <a:t>This is the same list used on things such as the Unique Ways annual survey.</a:t>
            </a:r>
          </a:p>
          <a:p>
            <a:pPr marL="285750" indent="-285750">
              <a:buFont typeface="Arial" panose="020B0604020202020204" pitchFamily="34" charset="0"/>
              <a:buChar char="•"/>
            </a:pPr>
            <a:r>
              <a:rPr lang="en-GB" dirty="0"/>
              <a:t>Percentages don’t add to 100% as respondents were able to select more than one response if there was more than one primary disability.</a:t>
            </a:r>
          </a:p>
          <a:p>
            <a:pPr marL="285750" indent="-285750">
              <a:buFont typeface="Arial" panose="020B0604020202020204" pitchFamily="34" charset="0"/>
              <a:buChar char="•"/>
            </a:pPr>
            <a:r>
              <a:rPr lang="en-GB" dirty="0"/>
              <a:t>By far the largest selection is Autistic Spectrum, followed by ADHD, Emotional/Behavioural Difficulties and Speech.</a:t>
            </a:r>
          </a:p>
        </p:txBody>
      </p:sp>
    </p:spTree>
    <p:extLst>
      <p:ext uri="{BB962C8B-B14F-4D97-AF65-F5344CB8AC3E}">
        <p14:creationId xmlns:p14="http://schemas.microsoft.com/office/powerpoint/2010/main" val="1376697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0"/>
            <a:ext cx="9500619"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043410D-1A38-45F6-A823-A382018AB023}"/>
              </a:ext>
            </a:extLst>
          </p:cNvPr>
          <p:cNvSpPr txBox="1"/>
          <p:nvPr/>
        </p:nvSpPr>
        <p:spPr>
          <a:xfrm>
            <a:off x="109728" y="417757"/>
            <a:ext cx="10905040" cy="461665"/>
          </a:xfrm>
          <a:prstGeom prst="rect">
            <a:avLst/>
          </a:prstGeom>
          <a:noFill/>
        </p:spPr>
        <p:txBody>
          <a:bodyPr wrap="square">
            <a:spAutoFit/>
          </a:bodyPr>
          <a:lstStyle/>
          <a:p>
            <a:r>
              <a:rPr lang="en-GB" sz="2400" dirty="0">
                <a:solidFill>
                  <a:schemeClr val="bg1"/>
                </a:solidFill>
                <a:latin typeface="Arial Black" panose="020B0A04020102020204" pitchFamily="34" charset="0"/>
              </a:rPr>
              <a:t>Q3 – What are the first 4 characters of your postcode?</a:t>
            </a:r>
          </a:p>
        </p:txBody>
      </p:sp>
      <p:pic>
        <p:nvPicPr>
          <p:cNvPr id="2" name="Picture 1">
            <a:extLst>
              <a:ext uri="{FF2B5EF4-FFF2-40B4-BE49-F238E27FC236}">
                <a16:creationId xmlns:a16="http://schemas.microsoft.com/office/drawing/2014/main" id="{6E1AA5F5-9641-4BA9-9017-010BD20EF828}"/>
              </a:ext>
            </a:extLst>
          </p:cNvPr>
          <p:cNvPicPr>
            <a:picLocks noChangeAspect="1"/>
          </p:cNvPicPr>
          <p:nvPr/>
        </p:nvPicPr>
        <p:blipFill>
          <a:blip r:embed="rId3"/>
          <a:stretch>
            <a:fillRect/>
          </a:stretch>
        </p:blipFill>
        <p:spPr>
          <a:xfrm>
            <a:off x="109728" y="1318237"/>
            <a:ext cx="8055864" cy="4569392"/>
          </a:xfrm>
          <a:prstGeom prst="rect">
            <a:avLst/>
          </a:prstGeom>
        </p:spPr>
      </p:pic>
      <p:sp>
        <p:nvSpPr>
          <p:cNvPr id="3" name="TextBox 2">
            <a:extLst>
              <a:ext uri="{FF2B5EF4-FFF2-40B4-BE49-F238E27FC236}">
                <a16:creationId xmlns:a16="http://schemas.microsoft.com/office/drawing/2014/main" id="{811E9B39-EE92-4307-B596-700E3A1332F8}"/>
              </a:ext>
            </a:extLst>
          </p:cNvPr>
          <p:cNvSpPr txBox="1"/>
          <p:nvPr/>
        </p:nvSpPr>
        <p:spPr>
          <a:xfrm>
            <a:off x="8458200" y="1161288"/>
            <a:ext cx="3511296" cy="2585323"/>
          </a:xfrm>
          <a:prstGeom prst="rect">
            <a:avLst/>
          </a:prstGeom>
          <a:noFill/>
        </p:spPr>
        <p:txBody>
          <a:bodyPr wrap="square" rtlCol="0">
            <a:spAutoFit/>
          </a:bodyPr>
          <a:lstStyle/>
          <a:p>
            <a:pPr marL="285750" indent="-285750">
              <a:buFont typeface="Arial" panose="020B0604020202020204" pitchFamily="34" charset="0"/>
              <a:buChar char="•"/>
            </a:pPr>
            <a:r>
              <a:rPr lang="en-GB" dirty="0"/>
              <a:t>This is the mapping of the postcodes we received from those who completed the survey.</a:t>
            </a:r>
          </a:p>
          <a:p>
            <a:pPr marL="285750" indent="-285750">
              <a:buFont typeface="Arial" panose="020B0604020202020204" pitchFamily="34" charset="0"/>
              <a:buChar char="•"/>
            </a:pPr>
            <a:r>
              <a:rPr lang="en-GB" dirty="0"/>
              <a:t>There is a spread across Calderdale, however, some of the most common areas for respondents are north and central Halifax.</a:t>
            </a:r>
          </a:p>
        </p:txBody>
      </p:sp>
    </p:spTree>
    <p:extLst>
      <p:ext uri="{BB962C8B-B14F-4D97-AF65-F5344CB8AC3E}">
        <p14:creationId xmlns:p14="http://schemas.microsoft.com/office/powerpoint/2010/main" val="2863401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2"/>
            <a:ext cx="1041351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E2556495-CEFF-4467-8421-6F12788EDEE0}"/>
              </a:ext>
            </a:extLst>
          </p:cNvPr>
          <p:cNvSpPr txBox="1"/>
          <p:nvPr/>
        </p:nvSpPr>
        <p:spPr>
          <a:xfrm>
            <a:off x="109728" y="417757"/>
            <a:ext cx="10905040" cy="400110"/>
          </a:xfrm>
          <a:prstGeom prst="rect">
            <a:avLst/>
          </a:prstGeom>
          <a:noFill/>
        </p:spPr>
        <p:txBody>
          <a:bodyPr wrap="square">
            <a:spAutoFit/>
          </a:bodyPr>
          <a:lstStyle/>
          <a:p>
            <a:r>
              <a:rPr lang="en-GB" sz="2000" dirty="0">
                <a:solidFill>
                  <a:schemeClr val="bg1"/>
                </a:solidFill>
                <a:latin typeface="Arial Black" panose="020B0A04020102020204" pitchFamily="34" charset="0"/>
              </a:rPr>
              <a:t>Q4 – Did you child/children access DCATCH funding in the past year?</a:t>
            </a:r>
          </a:p>
        </p:txBody>
      </p:sp>
      <p:pic>
        <p:nvPicPr>
          <p:cNvPr id="2" name="Picture 1">
            <a:extLst>
              <a:ext uri="{FF2B5EF4-FFF2-40B4-BE49-F238E27FC236}">
                <a16:creationId xmlns:a16="http://schemas.microsoft.com/office/drawing/2014/main" id="{012AC6BE-75C7-4C19-A7A4-B37603FE4E1A}"/>
              </a:ext>
            </a:extLst>
          </p:cNvPr>
          <p:cNvPicPr>
            <a:picLocks noChangeAspect="1"/>
          </p:cNvPicPr>
          <p:nvPr/>
        </p:nvPicPr>
        <p:blipFill>
          <a:blip r:embed="rId3"/>
          <a:stretch>
            <a:fillRect/>
          </a:stretch>
        </p:blipFill>
        <p:spPr>
          <a:xfrm>
            <a:off x="173736" y="1024243"/>
            <a:ext cx="6345936" cy="5428697"/>
          </a:xfrm>
          <a:prstGeom prst="rect">
            <a:avLst/>
          </a:prstGeom>
        </p:spPr>
      </p:pic>
      <p:sp>
        <p:nvSpPr>
          <p:cNvPr id="7" name="TextBox 6">
            <a:extLst>
              <a:ext uri="{FF2B5EF4-FFF2-40B4-BE49-F238E27FC236}">
                <a16:creationId xmlns:a16="http://schemas.microsoft.com/office/drawing/2014/main" id="{00CBE739-69B3-43D4-B90C-2839F00AD830}"/>
              </a:ext>
            </a:extLst>
          </p:cNvPr>
          <p:cNvSpPr txBox="1"/>
          <p:nvPr/>
        </p:nvSpPr>
        <p:spPr>
          <a:xfrm>
            <a:off x="6620256" y="1070667"/>
            <a:ext cx="5477256" cy="2308324"/>
          </a:xfrm>
          <a:prstGeom prst="rect">
            <a:avLst/>
          </a:prstGeom>
          <a:noFill/>
        </p:spPr>
        <p:txBody>
          <a:bodyPr wrap="square" rtlCol="0">
            <a:spAutoFit/>
          </a:bodyPr>
          <a:lstStyle/>
          <a:p>
            <a:pPr marL="285750" indent="-285750">
              <a:buFont typeface="Arial" panose="020B0604020202020204" pitchFamily="34" charset="0"/>
              <a:buChar char="•"/>
            </a:pPr>
            <a:r>
              <a:rPr lang="en-GB" dirty="0"/>
              <a:t>Of the survey respondents, only 39% confirmed they had accessed DCATCH in the past year. </a:t>
            </a:r>
          </a:p>
          <a:p>
            <a:pPr marL="285750" indent="-285750">
              <a:buFont typeface="Arial" panose="020B0604020202020204" pitchFamily="34" charset="0"/>
              <a:buChar char="•"/>
            </a:pPr>
            <a:r>
              <a:rPr lang="en-GB" dirty="0"/>
              <a:t>A further 22%, however, did not know whether they had accessed DCATCH in the past year.</a:t>
            </a:r>
          </a:p>
          <a:p>
            <a:pPr marL="285750" indent="-285750">
              <a:buFont typeface="Arial" panose="020B0604020202020204" pitchFamily="34" charset="0"/>
              <a:buChar char="•"/>
            </a:pPr>
            <a:r>
              <a:rPr lang="en-GB" dirty="0"/>
              <a:t>Of those who selected no, they may have accessed DCATCH in previous years and the comments seem to indicate this.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04392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3"/>
            <a:ext cx="10520041"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C921AE5C-D8E0-48BC-8F59-AFFEEE069F77}"/>
              </a:ext>
            </a:extLst>
          </p:cNvPr>
          <p:cNvSpPr txBox="1"/>
          <p:nvPr/>
        </p:nvSpPr>
        <p:spPr>
          <a:xfrm>
            <a:off x="0" y="436045"/>
            <a:ext cx="10905040" cy="584775"/>
          </a:xfrm>
          <a:prstGeom prst="rect">
            <a:avLst/>
          </a:prstGeom>
          <a:noFill/>
        </p:spPr>
        <p:txBody>
          <a:bodyPr wrap="square">
            <a:spAutoFit/>
          </a:bodyPr>
          <a:lstStyle/>
          <a:p>
            <a:r>
              <a:rPr lang="en-GB" sz="1600" dirty="0">
                <a:solidFill>
                  <a:schemeClr val="bg1"/>
                </a:solidFill>
                <a:latin typeface="Arial Black" panose="020B0A04020102020204" pitchFamily="34" charset="0"/>
              </a:rPr>
              <a:t>Q5 – </a:t>
            </a:r>
            <a:r>
              <a:rPr lang="en-GB" sz="1600" dirty="0">
                <a:solidFill>
                  <a:schemeClr val="bg1"/>
                </a:solidFill>
                <a:latin typeface="Arial Black" panose="020B0A04020102020204" pitchFamily="34" charset="0"/>
                <a:cs typeface="Arial" panose="020B0604020202020204" pitchFamily="34" charset="0"/>
              </a:rPr>
              <a:t>Was the support received for pre-school/early years children or school age children?</a:t>
            </a:r>
          </a:p>
          <a:p>
            <a:endParaRPr lang="en-GB" sz="1600" dirty="0">
              <a:solidFill>
                <a:schemeClr val="bg1"/>
              </a:solidFill>
              <a:latin typeface="Arial Black" panose="020B0A04020102020204" pitchFamily="34" charset="0"/>
            </a:endParaRPr>
          </a:p>
        </p:txBody>
      </p:sp>
      <p:pic>
        <p:nvPicPr>
          <p:cNvPr id="2" name="Picture 1">
            <a:extLst>
              <a:ext uri="{FF2B5EF4-FFF2-40B4-BE49-F238E27FC236}">
                <a16:creationId xmlns:a16="http://schemas.microsoft.com/office/drawing/2014/main" id="{06AE5187-6E06-4674-ADCF-6112B9649F01}"/>
              </a:ext>
            </a:extLst>
          </p:cNvPr>
          <p:cNvPicPr>
            <a:picLocks noChangeAspect="1"/>
          </p:cNvPicPr>
          <p:nvPr/>
        </p:nvPicPr>
        <p:blipFill>
          <a:blip r:embed="rId3"/>
          <a:stretch>
            <a:fillRect/>
          </a:stretch>
        </p:blipFill>
        <p:spPr>
          <a:xfrm>
            <a:off x="0" y="1042533"/>
            <a:ext cx="7769403" cy="5248922"/>
          </a:xfrm>
          <a:prstGeom prst="rect">
            <a:avLst/>
          </a:prstGeom>
        </p:spPr>
      </p:pic>
      <p:sp>
        <p:nvSpPr>
          <p:cNvPr id="3" name="TextBox 2">
            <a:extLst>
              <a:ext uri="{FF2B5EF4-FFF2-40B4-BE49-F238E27FC236}">
                <a16:creationId xmlns:a16="http://schemas.microsoft.com/office/drawing/2014/main" id="{10B906CA-6FA1-4209-8773-C72AAF06DDD0}"/>
              </a:ext>
            </a:extLst>
          </p:cNvPr>
          <p:cNvSpPr txBox="1"/>
          <p:nvPr/>
        </p:nvSpPr>
        <p:spPr>
          <a:xfrm>
            <a:off x="7769403" y="1124712"/>
            <a:ext cx="4218381" cy="1200329"/>
          </a:xfrm>
          <a:prstGeom prst="rect">
            <a:avLst/>
          </a:prstGeom>
          <a:noFill/>
        </p:spPr>
        <p:txBody>
          <a:bodyPr wrap="square" rtlCol="0">
            <a:spAutoFit/>
          </a:bodyPr>
          <a:lstStyle/>
          <a:p>
            <a:pPr marL="285750" indent="-285750">
              <a:buFont typeface="Arial" panose="020B0604020202020204" pitchFamily="34" charset="0"/>
              <a:buChar char="•"/>
            </a:pPr>
            <a:r>
              <a:rPr lang="en-GB" dirty="0"/>
              <a:t>Overwhelmingly, the support was received for school age children.</a:t>
            </a:r>
          </a:p>
          <a:p>
            <a:pPr marL="285750" indent="-285750">
              <a:buFont typeface="Arial" panose="020B0604020202020204" pitchFamily="34" charset="0"/>
              <a:buChar char="•"/>
            </a:pPr>
            <a:r>
              <a:rPr lang="en-GB" dirty="0"/>
              <a:t>However, we acknowledge this is a small sample size.</a:t>
            </a:r>
          </a:p>
        </p:txBody>
      </p:sp>
    </p:spTree>
    <p:extLst>
      <p:ext uri="{BB962C8B-B14F-4D97-AF65-F5344CB8AC3E}">
        <p14:creationId xmlns:p14="http://schemas.microsoft.com/office/powerpoint/2010/main" val="3088862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1"/>
            <a:ext cx="11064243"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E99BBFFC-CFE9-4BC9-9379-CD1CEB1CAC6E}"/>
              </a:ext>
            </a:extLst>
          </p:cNvPr>
          <p:cNvSpPr txBox="1"/>
          <p:nvPr/>
        </p:nvSpPr>
        <p:spPr>
          <a:xfrm>
            <a:off x="79598" y="484669"/>
            <a:ext cx="10905040" cy="338554"/>
          </a:xfrm>
          <a:prstGeom prst="rect">
            <a:avLst/>
          </a:prstGeom>
          <a:noFill/>
        </p:spPr>
        <p:txBody>
          <a:bodyPr wrap="square">
            <a:spAutoFit/>
          </a:bodyPr>
          <a:lstStyle/>
          <a:p>
            <a:r>
              <a:rPr lang="en-GB" sz="1600" dirty="0">
                <a:solidFill>
                  <a:schemeClr val="bg1"/>
                </a:solidFill>
                <a:latin typeface="Arial Black" panose="020B0A04020102020204" pitchFamily="34" charset="0"/>
              </a:rPr>
              <a:t>Q6 – Is the childcare provider still able to offer support without access to the inclusion funding?</a:t>
            </a:r>
          </a:p>
        </p:txBody>
      </p:sp>
      <p:pic>
        <p:nvPicPr>
          <p:cNvPr id="2" name="Picture 1">
            <a:extLst>
              <a:ext uri="{FF2B5EF4-FFF2-40B4-BE49-F238E27FC236}">
                <a16:creationId xmlns:a16="http://schemas.microsoft.com/office/drawing/2014/main" id="{01ADB2C1-8F4E-46F4-8021-3DAC337799C1}"/>
              </a:ext>
            </a:extLst>
          </p:cNvPr>
          <p:cNvPicPr>
            <a:picLocks noChangeAspect="1"/>
          </p:cNvPicPr>
          <p:nvPr/>
        </p:nvPicPr>
        <p:blipFill>
          <a:blip r:embed="rId3"/>
          <a:stretch>
            <a:fillRect/>
          </a:stretch>
        </p:blipFill>
        <p:spPr>
          <a:xfrm>
            <a:off x="79598" y="1017712"/>
            <a:ext cx="6988714" cy="5415882"/>
          </a:xfrm>
          <a:prstGeom prst="rect">
            <a:avLst/>
          </a:prstGeom>
        </p:spPr>
      </p:pic>
      <p:sp>
        <p:nvSpPr>
          <p:cNvPr id="8" name="TextBox 7">
            <a:extLst>
              <a:ext uri="{FF2B5EF4-FFF2-40B4-BE49-F238E27FC236}">
                <a16:creationId xmlns:a16="http://schemas.microsoft.com/office/drawing/2014/main" id="{EBC1887C-20D5-4DC7-9689-097C343EA2B9}"/>
              </a:ext>
            </a:extLst>
          </p:cNvPr>
          <p:cNvSpPr txBox="1"/>
          <p:nvPr/>
        </p:nvSpPr>
        <p:spPr>
          <a:xfrm>
            <a:off x="7156755" y="1091155"/>
            <a:ext cx="4867605" cy="1477328"/>
          </a:xfrm>
          <a:prstGeom prst="rect">
            <a:avLst/>
          </a:prstGeom>
          <a:noFill/>
        </p:spPr>
        <p:txBody>
          <a:bodyPr wrap="square" rtlCol="0">
            <a:spAutoFit/>
          </a:bodyPr>
          <a:lstStyle/>
          <a:p>
            <a:pPr marL="285750" indent="-285750">
              <a:buFont typeface="Arial" panose="020B0604020202020204" pitchFamily="34" charset="0"/>
              <a:buChar char="•"/>
            </a:pPr>
            <a:r>
              <a:rPr lang="en-GB" dirty="0"/>
              <a:t>Of those who answered this question, none of them indicated that the childcare provider was still able to offer support without access to inclusion funding.</a:t>
            </a:r>
          </a:p>
          <a:p>
            <a:pPr marL="285750" indent="-285750">
              <a:buFont typeface="Arial" panose="020B0604020202020204" pitchFamily="34" charset="0"/>
              <a:buChar char="•"/>
            </a:pPr>
            <a:r>
              <a:rPr lang="en-GB" dirty="0"/>
              <a:t>71% said no, with the remaining 29% unsure.</a:t>
            </a:r>
          </a:p>
        </p:txBody>
      </p:sp>
    </p:spTree>
    <p:extLst>
      <p:ext uri="{BB962C8B-B14F-4D97-AF65-F5344CB8AC3E}">
        <p14:creationId xmlns:p14="http://schemas.microsoft.com/office/powerpoint/2010/main" val="19607561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10293</TotalTime>
  <Words>1598</Words>
  <Application>Microsoft Office PowerPoint</Application>
  <PresentationFormat>Widescreen</PresentationFormat>
  <Paragraphs>124</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Reynolds</dc:creator>
  <cp:lastModifiedBy>Joe Thompson</cp:lastModifiedBy>
  <cp:revision>86</cp:revision>
  <cp:lastPrinted>2025-06-25T13:39:58Z</cp:lastPrinted>
  <dcterms:created xsi:type="dcterms:W3CDTF">2022-08-23T11:24:38Z</dcterms:created>
  <dcterms:modified xsi:type="dcterms:W3CDTF">2025-11-25T11:16:09Z</dcterms:modified>
</cp:coreProperties>
</file>