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6" r:id="rId2"/>
    <p:sldId id="257" r:id="rId3"/>
    <p:sldId id="258" r:id="rId4"/>
    <p:sldId id="290" r:id="rId5"/>
    <p:sldId id="292" r:id="rId6"/>
    <p:sldId id="291" r:id="rId7"/>
    <p:sldId id="293" r:id="rId8"/>
    <p:sldId id="294" r:id="rId9"/>
    <p:sldId id="295" r:id="rId10"/>
    <p:sldId id="296" r:id="rId11"/>
    <p:sldId id="297" r:id="rId12"/>
    <p:sldId id="302" r:id="rId13"/>
    <p:sldId id="303" r:id="rId14"/>
    <p:sldId id="304" r:id="rId15"/>
    <p:sldId id="270" r:id="rId16"/>
    <p:sldId id="308" r:id="rId17"/>
    <p:sldId id="311" r:id="rId18"/>
    <p:sldId id="313" r:id="rId19"/>
    <p:sldId id="314" r:id="rId20"/>
    <p:sldId id="315" r:id="rId21"/>
    <p:sldId id="316" r:id="rId22"/>
    <p:sldId id="317" r:id="rId23"/>
    <p:sldId id="318" r:id="rId24"/>
    <p:sldId id="322" r:id="rId25"/>
    <p:sldId id="319" r:id="rId26"/>
    <p:sldId id="321" r:id="rId27"/>
    <p:sldId id="323" r:id="rId28"/>
    <p:sldId id="312" r:id="rId29"/>
    <p:sldId id="306" r:id="rId30"/>
    <p:sldId id="31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400"/>
    <a:srgbClr val="E30613"/>
    <a:srgbClr val="3FA535"/>
    <a:srgbClr val="1D9DD9"/>
    <a:srgbClr val="801538"/>
    <a:srgbClr val="F37238"/>
    <a:srgbClr val="0B79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GB"/>
              <a:t>How</a:t>
            </a:r>
            <a:r>
              <a:rPr lang="en-GB" baseline="0"/>
              <a:t> would your child benefit from a sensory assessment?</a:t>
            </a:r>
            <a:endParaRPr lang="en-GB"/>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FF000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C0C6-47B8-9C5C-65207DFBA4B1}"/>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C0C6-47B8-9C5C-65207DFBA4B1}"/>
              </c:ext>
            </c:extLst>
          </c:dPt>
          <c:dPt>
            <c:idx val="2"/>
            <c:bubble3D val="0"/>
            <c:spPr>
              <a:solidFill>
                <a:srgbClr val="FFFF0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C0C6-47B8-9C5C-65207DFBA4B1}"/>
              </c:ext>
            </c:extLst>
          </c:dPt>
          <c:dPt>
            <c:idx val="3"/>
            <c:bubble3D val="0"/>
            <c:spPr>
              <a:solidFill>
                <a:srgbClr val="92D05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C0C6-47B8-9C5C-65207DFBA4B1}"/>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C0C6-47B8-9C5C-65207DFBA4B1}"/>
              </c:ext>
            </c:extLst>
          </c:dPt>
          <c:dPt>
            <c:idx val="5"/>
            <c:bubble3D val="0"/>
            <c:spPr>
              <a:solidFill>
                <a:srgbClr val="00206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C0C6-47B8-9C5C-65207DFBA4B1}"/>
              </c:ext>
            </c:extLst>
          </c:dPt>
          <c:dLbls>
            <c:dLbl>
              <c:idx val="2"/>
              <c:spPr>
                <a:solidFill>
                  <a:schemeClr val="tx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5-C0C6-47B8-9C5C-65207DFBA4B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Sheet1!$B$3:$B$8</c:f>
              <c:strCache>
                <c:ptCount val="6"/>
                <c:pt idx="0">
                  <c:v>It would help the family to support the CYP</c:v>
                </c:pt>
                <c:pt idx="1">
                  <c:v>Give the family a greater understanding</c:v>
                </c:pt>
                <c:pt idx="2">
                  <c:v>It would help the CYP understand themselves</c:v>
                </c:pt>
                <c:pt idx="3">
                  <c:v>Would help get additional support from services</c:v>
                </c:pt>
                <c:pt idx="4">
                  <c:v>Would help get support in school</c:v>
                </c:pt>
                <c:pt idx="5">
                  <c:v>It would help the CYP develop</c:v>
                </c:pt>
              </c:strCache>
            </c:strRef>
          </c:cat>
          <c:val>
            <c:numRef>
              <c:f>Sheet1!$C$3:$C$8</c:f>
              <c:numCache>
                <c:formatCode>General</c:formatCode>
                <c:ptCount val="6"/>
                <c:pt idx="0">
                  <c:v>44</c:v>
                </c:pt>
                <c:pt idx="1">
                  <c:v>38</c:v>
                </c:pt>
                <c:pt idx="2">
                  <c:v>18</c:v>
                </c:pt>
                <c:pt idx="3">
                  <c:v>16</c:v>
                </c:pt>
                <c:pt idx="4">
                  <c:v>34</c:v>
                </c:pt>
                <c:pt idx="5">
                  <c:v>10</c:v>
                </c:pt>
              </c:numCache>
            </c:numRef>
          </c:val>
          <c:extLst>
            <c:ext xmlns:c16="http://schemas.microsoft.com/office/drawing/2014/chart" uri="{C3380CC4-5D6E-409C-BE32-E72D297353CC}">
              <c16:uniqueId val="{0000000C-C0C6-47B8-9C5C-65207DFBA4B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GB" dirty="0"/>
              <a:t>What</a:t>
            </a:r>
            <a:r>
              <a:rPr lang="en-GB" baseline="0" dirty="0"/>
              <a:t> Did You Pay For?</a:t>
            </a:r>
            <a:endParaRPr lang="en-GB"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FF000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D08B-4518-A250-6D8C0723840A}"/>
              </c:ext>
            </c:extLst>
          </c:dPt>
          <c:dPt>
            <c:idx val="1"/>
            <c:bubble3D val="0"/>
            <c:spPr>
              <a:solidFill>
                <a:srgbClr val="FFC00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D08B-4518-A250-6D8C0723840A}"/>
              </c:ext>
            </c:extLst>
          </c:dPt>
          <c:dPt>
            <c:idx val="2"/>
            <c:bubble3D val="0"/>
            <c:spPr>
              <a:solidFill>
                <a:srgbClr val="FFFF0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D08B-4518-A250-6D8C0723840A}"/>
              </c:ext>
            </c:extLst>
          </c:dPt>
          <c:dPt>
            <c:idx val="3"/>
            <c:bubble3D val="0"/>
            <c:spPr>
              <a:solidFill>
                <a:srgbClr val="92D050"/>
              </a:solidFill>
              <a:ln>
                <a:solidFill>
                  <a:srgbClr val="92D050"/>
                </a:solidFill>
              </a:ln>
              <a:effectLst>
                <a:outerShdw blurRad="317500" algn="ctr" rotWithShape="0">
                  <a:prstClr val="black">
                    <a:alpha val="25000"/>
                  </a:prstClr>
                </a:outerShdw>
              </a:effectLst>
            </c:spPr>
            <c:extLst>
              <c:ext xmlns:c16="http://schemas.microsoft.com/office/drawing/2014/chart" uri="{C3380CC4-5D6E-409C-BE32-E72D297353CC}">
                <c16:uniqueId val="{00000007-D08B-4518-A250-6D8C0723840A}"/>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D08B-4518-A250-6D8C0723840A}"/>
              </c:ext>
            </c:extLst>
          </c:dPt>
          <c:dLbls>
            <c:dLbl>
              <c:idx val="2"/>
              <c:spPr>
                <a:solidFill>
                  <a:schemeClr val="tx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5-D08B-4518-A250-6D8C0723840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Sheet2!$A$1:$A$5</c:f>
              <c:strCache>
                <c:ptCount val="5"/>
                <c:pt idx="0">
                  <c:v>Private Assessment</c:v>
                </c:pt>
                <c:pt idx="1">
                  <c:v>Private OT</c:v>
                </c:pt>
                <c:pt idx="2">
                  <c:v>Eye Testing</c:v>
                </c:pt>
                <c:pt idx="3">
                  <c:v>Sensory Toys/Tools</c:v>
                </c:pt>
                <c:pt idx="4">
                  <c:v>Sensory Play Sessions</c:v>
                </c:pt>
              </c:strCache>
            </c:strRef>
          </c:cat>
          <c:val>
            <c:numRef>
              <c:f>Sheet2!$B$1:$B$5</c:f>
              <c:numCache>
                <c:formatCode>General</c:formatCode>
                <c:ptCount val="5"/>
                <c:pt idx="0">
                  <c:v>15</c:v>
                </c:pt>
                <c:pt idx="1">
                  <c:v>12</c:v>
                </c:pt>
                <c:pt idx="2">
                  <c:v>1</c:v>
                </c:pt>
                <c:pt idx="3">
                  <c:v>2</c:v>
                </c:pt>
                <c:pt idx="4">
                  <c:v>2</c:v>
                </c:pt>
              </c:numCache>
            </c:numRef>
          </c:val>
          <c:extLst>
            <c:ext xmlns:c16="http://schemas.microsoft.com/office/drawing/2014/chart" uri="{C3380CC4-5D6E-409C-BE32-E72D297353CC}">
              <c16:uniqueId val="{0000000A-D08B-4518-A250-6D8C0723840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GB"/>
              <a:t>What</a:t>
            </a:r>
            <a:r>
              <a:rPr lang="en-GB" baseline="0"/>
              <a:t> Was The Ouctome Of Your Individual Funding Request?</a:t>
            </a:r>
            <a:endParaRPr lang="en-GB"/>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92D05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0F29-481A-A2BA-AA0444745507}"/>
              </c:ext>
            </c:extLst>
          </c:dPt>
          <c:dPt>
            <c:idx val="1"/>
            <c:bubble3D val="0"/>
            <c:spPr>
              <a:solidFill>
                <a:srgbClr val="FF000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0F29-481A-A2BA-AA0444745507}"/>
              </c:ext>
            </c:extLst>
          </c:dPt>
          <c:dPt>
            <c:idx val="2"/>
            <c:bubble3D val="0"/>
            <c:spPr>
              <a:solidFill>
                <a:srgbClr val="FFC00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0F29-481A-A2BA-AA0444745507}"/>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Sheet3!$A$1:$A$3</c:f>
              <c:strCache>
                <c:ptCount val="3"/>
                <c:pt idx="0">
                  <c:v>Approved</c:v>
                </c:pt>
                <c:pt idx="1">
                  <c:v>Rejected</c:v>
                </c:pt>
                <c:pt idx="2">
                  <c:v>Still Waiting </c:v>
                </c:pt>
              </c:strCache>
            </c:strRef>
          </c:cat>
          <c:val>
            <c:numRef>
              <c:f>Sheet3!$B$1:$B$3</c:f>
              <c:numCache>
                <c:formatCode>General</c:formatCode>
                <c:ptCount val="3"/>
                <c:pt idx="0">
                  <c:v>57.7</c:v>
                </c:pt>
                <c:pt idx="1">
                  <c:v>26.9</c:v>
                </c:pt>
                <c:pt idx="2">
                  <c:v>15.4</c:v>
                </c:pt>
              </c:numCache>
            </c:numRef>
          </c:val>
          <c:extLst>
            <c:ext xmlns:c16="http://schemas.microsoft.com/office/drawing/2014/chart" uri="{C3380CC4-5D6E-409C-BE32-E72D297353CC}">
              <c16:uniqueId val="{00000006-0F29-481A-A2BA-AA044474550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GB"/>
              <a:t>Additional</a:t>
            </a:r>
            <a:r>
              <a:rPr lang="en-GB" baseline="0"/>
              <a:t> Issue Area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FF000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E3C1-49A5-92D3-41ED626FBF93}"/>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E3C1-49A5-92D3-41ED626FBF93}"/>
              </c:ext>
            </c:extLst>
          </c:dPt>
          <c:dPt>
            <c:idx val="2"/>
            <c:bubble3D val="0"/>
            <c:spPr>
              <a:solidFill>
                <a:srgbClr val="FFFF0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E3C1-49A5-92D3-41ED626FBF93}"/>
              </c:ext>
            </c:extLst>
          </c:dPt>
          <c:dPt>
            <c:idx val="3"/>
            <c:bubble3D val="0"/>
            <c:spPr>
              <a:solidFill>
                <a:srgbClr val="92D05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E3C1-49A5-92D3-41ED626FBF93}"/>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E3C1-49A5-92D3-41ED626FBF93}"/>
              </c:ext>
            </c:extLst>
          </c:dPt>
          <c:dPt>
            <c:idx val="5"/>
            <c:bubble3D val="0"/>
            <c:spPr>
              <a:solidFill>
                <a:srgbClr val="00206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E3C1-49A5-92D3-41ED626FBF93}"/>
              </c:ext>
            </c:extLst>
          </c:dPt>
          <c:dPt>
            <c:idx val="6"/>
            <c:bubble3D val="0"/>
            <c:spPr>
              <a:solidFill>
                <a:srgbClr val="7030A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E3C1-49A5-92D3-41ED626FBF93}"/>
              </c:ext>
            </c:extLst>
          </c:dPt>
          <c:dPt>
            <c:idx val="7"/>
            <c:bubble3D val="0"/>
            <c:spPr>
              <a:solidFill>
                <a:schemeClr val="tx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E3C1-49A5-92D3-41ED626FBF93}"/>
              </c:ext>
            </c:extLst>
          </c:dPt>
          <c:dPt>
            <c:idx val="8"/>
            <c:bubble3D val="0"/>
            <c:spPr>
              <a:solidFill>
                <a:srgbClr val="FF66FF"/>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1-E3C1-49A5-92D3-41ED626FBF93}"/>
              </c:ext>
            </c:extLst>
          </c:dPt>
          <c:dPt>
            <c:idx val="9"/>
            <c:bubble3D val="0"/>
            <c:spPr>
              <a:solidFill>
                <a:srgbClr val="00FFFF"/>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3-E3C1-49A5-92D3-41ED626FBF93}"/>
              </c:ext>
            </c:extLst>
          </c:dPt>
          <c:dLbls>
            <c:dLbl>
              <c:idx val="2"/>
              <c:spPr>
                <a:solidFill>
                  <a:schemeClr val="tx1"/>
                </a:solidFill>
                <a:ln>
                  <a:solidFill>
                    <a:sysClr val="windowText" lastClr="000000"/>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5-E3C1-49A5-92D3-41ED626FBF9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Sheet1!$A$1:$A$10</c:f>
              <c:strCache>
                <c:ptCount val="10"/>
                <c:pt idx="0">
                  <c:v>Autism</c:v>
                </c:pt>
                <c:pt idx="1">
                  <c:v>ADHD</c:v>
                </c:pt>
                <c:pt idx="2">
                  <c:v>Dyslexia</c:v>
                </c:pt>
                <c:pt idx="3">
                  <c:v>Dyspraxia</c:v>
                </c:pt>
                <c:pt idx="4">
                  <c:v>Hyper Mobility</c:v>
                </c:pt>
                <c:pt idx="5">
                  <c:v>Learning Disability</c:v>
                </c:pt>
                <c:pt idx="6">
                  <c:v>Cerebal Palsy</c:v>
                </c:pt>
                <c:pt idx="7">
                  <c:v>Pathological Demand Avoidance</c:v>
                </c:pt>
                <c:pt idx="8">
                  <c:v>SEMH In Anxiety, Low Mood</c:v>
                </c:pt>
                <c:pt idx="9">
                  <c:v>Others</c:v>
                </c:pt>
              </c:strCache>
            </c:strRef>
          </c:cat>
          <c:val>
            <c:numRef>
              <c:f>Sheet1!$B$1:$B$10</c:f>
              <c:numCache>
                <c:formatCode>General</c:formatCode>
                <c:ptCount val="10"/>
                <c:pt idx="0">
                  <c:v>81</c:v>
                </c:pt>
                <c:pt idx="1">
                  <c:v>44</c:v>
                </c:pt>
                <c:pt idx="2">
                  <c:v>11</c:v>
                </c:pt>
                <c:pt idx="3">
                  <c:v>5</c:v>
                </c:pt>
                <c:pt idx="4">
                  <c:v>5</c:v>
                </c:pt>
                <c:pt idx="5">
                  <c:v>12</c:v>
                </c:pt>
                <c:pt idx="6">
                  <c:v>4</c:v>
                </c:pt>
                <c:pt idx="7">
                  <c:v>4</c:v>
                </c:pt>
                <c:pt idx="8">
                  <c:v>7</c:v>
                </c:pt>
                <c:pt idx="9">
                  <c:v>18</c:v>
                </c:pt>
              </c:numCache>
            </c:numRef>
          </c:val>
          <c:extLst>
            <c:ext xmlns:c16="http://schemas.microsoft.com/office/drawing/2014/chart" uri="{C3380CC4-5D6E-409C-BE32-E72D297353CC}">
              <c16:uniqueId val="{00000014-E3C1-49A5-92D3-41ED626FBF9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GB"/>
              <a:t>What Would Benefit You?</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manualLayout>
          <c:layoutTarget val="inner"/>
          <c:xMode val="edge"/>
          <c:yMode val="edge"/>
          <c:x val="0.20350792033475748"/>
          <c:y val="8.1188192279651114E-2"/>
          <c:w val="0.60198797986000885"/>
          <c:h val="0.81472400447581483"/>
        </c:manualLayout>
      </c:layout>
      <c:pieChart>
        <c:varyColors val="1"/>
        <c:ser>
          <c:idx val="0"/>
          <c:order val="0"/>
          <c:dPt>
            <c:idx val="0"/>
            <c:bubble3D val="0"/>
            <c:spPr>
              <a:solidFill>
                <a:srgbClr val="FF000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FE44-4841-87C8-38FD82D69537}"/>
              </c:ext>
            </c:extLst>
          </c:dPt>
          <c:dPt>
            <c:idx val="1"/>
            <c:bubble3D val="0"/>
            <c:spPr>
              <a:solidFill>
                <a:srgbClr val="FFC00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FE44-4841-87C8-38FD82D69537}"/>
              </c:ext>
            </c:extLst>
          </c:dPt>
          <c:dPt>
            <c:idx val="2"/>
            <c:bubble3D val="0"/>
            <c:spPr>
              <a:solidFill>
                <a:srgbClr val="FFFF0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FE44-4841-87C8-38FD82D69537}"/>
              </c:ext>
            </c:extLst>
          </c:dPt>
          <c:dPt>
            <c:idx val="3"/>
            <c:bubble3D val="0"/>
            <c:spPr>
              <a:solidFill>
                <a:srgbClr val="92D05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FE44-4841-87C8-38FD82D69537}"/>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FE44-4841-87C8-38FD82D69537}"/>
              </c:ext>
            </c:extLst>
          </c:dPt>
          <c:dPt>
            <c:idx val="5"/>
            <c:bubble3D val="0"/>
            <c:spPr>
              <a:solidFill>
                <a:srgbClr val="00206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FE44-4841-87C8-38FD82D69537}"/>
              </c:ext>
            </c:extLst>
          </c:dPt>
          <c:dPt>
            <c:idx val="6"/>
            <c:bubble3D val="0"/>
            <c:spPr>
              <a:solidFill>
                <a:srgbClr val="7030A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FE44-4841-87C8-38FD82D69537}"/>
              </c:ext>
            </c:extLst>
          </c:dPt>
          <c:dPt>
            <c:idx val="7"/>
            <c:bubble3D val="0"/>
            <c:spPr>
              <a:solidFill>
                <a:srgbClr val="FF66FF"/>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FE44-4841-87C8-38FD82D69537}"/>
              </c:ext>
            </c:extLst>
          </c:dPt>
          <c:dPt>
            <c:idx val="8"/>
            <c:bubble3D val="0"/>
            <c:spPr>
              <a:solidFill>
                <a:srgbClr val="00FFFF"/>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1-FE44-4841-87C8-38FD82D69537}"/>
              </c:ext>
            </c:extLst>
          </c:dPt>
          <c:dPt>
            <c:idx val="9"/>
            <c:bubble3D val="0"/>
            <c:spPr>
              <a:solidFill>
                <a:schemeClr val="tx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3-FE44-4841-87C8-38FD82D69537}"/>
              </c:ext>
            </c:extLst>
          </c:dPt>
          <c:dLbls>
            <c:dLbl>
              <c:idx val="2"/>
              <c:spPr>
                <a:solidFill>
                  <a:schemeClr val="tx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5-FE44-4841-87C8-38FD82D6953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Sheet4!$B$3:$B$12</c:f>
              <c:strCache>
                <c:ptCount val="10"/>
                <c:pt idx="0">
                  <c:v>Don't Know</c:v>
                </c:pt>
                <c:pt idx="1">
                  <c:v>None</c:v>
                </c:pt>
                <c:pt idx="2">
                  <c:v>Sensory Assessments</c:v>
                </c:pt>
                <c:pt idx="3">
                  <c:v>Sensory Play + Rooms</c:v>
                </c:pt>
                <c:pt idx="4">
                  <c:v>More Knowledge</c:v>
                </c:pt>
                <c:pt idx="5">
                  <c:v>Occupational Therapists</c:v>
                </c:pt>
                <c:pt idx="6">
                  <c:v>Support Groups</c:v>
                </c:pt>
                <c:pt idx="7">
                  <c:v>One To One Support</c:v>
                </c:pt>
                <c:pt idx="8">
                  <c:v>Any</c:v>
                </c:pt>
                <c:pt idx="9">
                  <c:v>Support In Schools</c:v>
                </c:pt>
              </c:strCache>
            </c:strRef>
          </c:cat>
          <c:val>
            <c:numRef>
              <c:f>Sheet4!$C$3:$C$12</c:f>
              <c:numCache>
                <c:formatCode>General</c:formatCode>
                <c:ptCount val="10"/>
                <c:pt idx="0">
                  <c:v>26</c:v>
                </c:pt>
                <c:pt idx="1">
                  <c:v>3</c:v>
                </c:pt>
                <c:pt idx="2">
                  <c:v>24</c:v>
                </c:pt>
                <c:pt idx="3">
                  <c:v>14</c:v>
                </c:pt>
                <c:pt idx="4">
                  <c:v>4</c:v>
                </c:pt>
                <c:pt idx="5">
                  <c:v>16</c:v>
                </c:pt>
                <c:pt idx="6">
                  <c:v>7</c:v>
                </c:pt>
                <c:pt idx="7">
                  <c:v>3</c:v>
                </c:pt>
                <c:pt idx="8">
                  <c:v>6</c:v>
                </c:pt>
                <c:pt idx="9">
                  <c:v>9</c:v>
                </c:pt>
              </c:numCache>
            </c:numRef>
          </c:val>
          <c:extLst>
            <c:ext xmlns:c16="http://schemas.microsoft.com/office/drawing/2014/chart" uri="{C3380CC4-5D6E-409C-BE32-E72D297353CC}">
              <c16:uniqueId val="{00000014-FE44-4841-87C8-38FD82D6953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GB"/>
              <a:t>General</a:t>
            </a:r>
            <a:r>
              <a:rPr lang="en-GB" baseline="0"/>
              <a:t> Additional Help &amp; Services</a:t>
            </a:r>
            <a:endParaRPr lang="en-GB"/>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FF0000"/>
              </a:solidFill>
              <a:ln>
                <a:solidFill>
                  <a:srgbClr val="FF0000"/>
                </a:solidFill>
              </a:ln>
              <a:effectLst>
                <a:outerShdw blurRad="317500" algn="ctr" rotWithShape="0">
                  <a:prstClr val="black">
                    <a:alpha val="25000"/>
                  </a:prstClr>
                </a:outerShdw>
              </a:effectLst>
            </c:spPr>
            <c:extLst>
              <c:ext xmlns:c16="http://schemas.microsoft.com/office/drawing/2014/chart" uri="{C3380CC4-5D6E-409C-BE32-E72D297353CC}">
                <c16:uniqueId val="{00000001-9179-406D-8CB3-36BAA79B2433}"/>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9179-406D-8CB3-36BAA79B2433}"/>
              </c:ext>
            </c:extLst>
          </c:dPt>
          <c:dPt>
            <c:idx val="2"/>
            <c:bubble3D val="0"/>
            <c:spPr>
              <a:solidFill>
                <a:srgbClr val="FFFF0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9179-406D-8CB3-36BAA79B2433}"/>
              </c:ext>
            </c:extLst>
          </c:dPt>
          <c:dPt>
            <c:idx val="3"/>
            <c:bubble3D val="0"/>
            <c:spPr>
              <a:solidFill>
                <a:srgbClr val="92D05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9179-406D-8CB3-36BAA79B2433}"/>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9179-406D-8CB3-36BAA79B2433}"/>
              </c:ext>
            </c:extLst>
          </c:dPt>
          <c:dPt>
            <c:idx val="5"/>
            <c:bubble3D val="0"/>
            <c:spPr>
              <a:solidFill>
                <a:srgbClr val="00206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9179-406D-8CB3-36BAA79B2433}"/>
              </c:ext>
            </c:extLst>
          </c:dPt>
          <c:dPt>
            <c:idx val="6"/>
            <c:bubble3D val="0"/>
            <c:spPr>
              <a:solidFill>
                <a:srgbClr val="7030A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9179-406D-8CB3-36BAA79B2433}"/>
              </c:ext>
            </c:extLst>
          </c:dPt>
          <c:dPt>
            <c:idx val="7"/>
            <c:bubble3D val="0"/>
            <c:spPr>
              <a:solidFill>
                <a:schemeClr val="tx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9179-406D-8CB3-36BAA79B2433}"/>
              </c:ext>
            </c:extLst>
          </c:dPt>
          <c:dPt>
            <c:idx val="8"/>
            <c:bubble3D val="0"/>
            <c:spPr>
              <a:solidFill>
                <a:schemeClr val="accent3">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1-9179-406D-8CB3-36BAA79B2433}"/>
              </c:ext>
            </c:extLst>
          </c:dPt>
          <c:dLbls>
            <c:dLbl>
              <c:idx val="2"/>
              <c:spPr>
                <a:solidFill>
                  <a:schemeClr val="tx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5-9179-406D-8CB3-36BAA79B243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Sheet5!$B$3:$B$11</c:f>
              <c:strCache>
                <c:ptCount val="9"/>
                <c:pt idx="0">
                  <c:v>Other</c:v>
                </c:pt>
                <c:pt idx="1">
                  <c:v>Waiting List Reduction</c:v>
                </c:pt>
                <c:pt idx="2">
                  <c:v>Support Groups</c:v>
                </c:pt>
                <c:pt idx="3">
                  <c:v>ASD/ADHD Support</c:v>
                </c:pt>
                <c:pt idx="4">
                  <c:v>Parental Advice &amp; Support</c:v>
                </c:pt>
                <c:pt idx="5">
                  <c:v>Sensory Support</c:v>
                </c:pt>
                <c:pt idx="6">
                  <c:v>Educational Improvements</c:v>
                </c:pt>
                <c:pt idx="7">
                  <c:v>Mental Health Improvements</c:v>
                </c:pt>
                <c:pt idx="8">
                  <c:v>Preparing For Adulthood</c:v>
                </c:pt>
              </c:strCache>
            </c:strRef>
          </c:cat>
          <c:val>
            <c:numRef>
              <c:f>Sheet5!$C$3:$C$11</c:f>
              <c:numCache>
                <c:formatCode>General</c:formatCode>
                <c:ptCount val="9"/>
                <c:pt idx="0">
                  <c:v>8</c:v>
                </c:pt>
                <c:pt idx="1">
                  <c:v>6</c:v>
                </c:pt>
                <c:pt idx="2">
                  <c:v>11</c:v>
                </c:pt>
                <c:pt idx="3">
                  <c:v>10</c:v>
                </c:pt>
                <c:pt idx="4">
                  <c:v>10</c:v>
                </c:pt>
                <c:pt idx="5">
                  <c:v>20</c:v>
                </c:pt>
                <c:pt idx="6">
                  <c:v>14</c:v>
                </c:pt>
                <c:pt idx="7">
                  <c:v>7</c:v>
                </c:pt>
                <c:pt idx="8">
                  <c:v>4</c:v>
                </c:pt>
              </c:numCache>
            </c:numRef>
          </c:val>
          <c:extLst>
            <c:ext xmlns:c16="http://schemas.microsoft.com/office/drawing/2014/chart" uri="{C3380CC4-5D6E-409C-BE32-E72D297353CC}">
              <c16:uniqueId val="{00000012-9179-406D-8CB3-36BAA79B243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6AB85-6170-4D2E-8389-F6E01CB50629}" type="datetimeFigureOut">
              <a:rPr lang="en-GB" smtClean="0"/>
              <a:t>10/12/2024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724B3-8BA5-4507-8B12-3E172A5C87C1}" type="slidenum">
              <a:rPr lang="en-GB" smtClean="0"/>
              <a:t>‹#›</a:t>
            </a:fld>
            <a:endParaRPr lang="en-GB"/>
          </a:p>
        </p:txBody>
      </p:sp>
    </p:spTree>
    <p:extLst>
      <p:ext uri="{BB962C8B-B14F-4D97-AF65-F5344CB8AC3E}">
        <p14:creationId xmlns:p14="http://schemas.microsoft.com/office/powerpoint/2010/main" val="1104839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Locality of Respondents</a:t>
            </a:r>
          </a:p>
          <a:p>
            <a:endParaRPr lang="en-US" dirty="0"/>
          </a:p>
          <a:p>
            <a:r>
              <a:rPr lang="en-US" dirty="0"/>
              <a:t>Outside Calderdale – 5 which represents 2%</a:t>
            </a:r>
          </a:p>
          <a:p>
            <a:r>
              <a:rPr lang="en-US" dirty="0"/>
              <a:t>Lower Valley – 73 which represents 27%</a:t>
            </a:r>
          </a:p>
          <a:p>
            <a:r>
              <a:rPr lang="en-US" dirty="0"/>
              <a:t>Upper Valley – 52 which represents 19%</a:t>
            </a:r>
          </a:p>
          <a:p>
            <a:r>
              <a:rPr lang="en-US" dirty="0"/>
              <a:t>Halifax North &amp; East – 86 which represents 31%</a:t>
            </a:r>
          </a:p>
          <a:p>
            <a:r>
              <a:rPr lang="en-US" dirty="0"/>
              <a:t>Halifax Central – 59 which represents 21%</a:t>
            </a:r>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3</a:t>
            </a:fld>
            <a:endParaRPr lang="en-GB"/>
          </a:p>
        </p:txBody>
      </p:sp>
    </p:spTree>
    <p:extLst>
      <p:ext uri="{BB962C8B-B14F-4D97-AF65-F5344CB8AC3E}">
        <p14:creationId xmlns:p14="http://schemas.microsoft.com/office/powerpoint/2010/main" val="1768816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12</a:t>
            </a:fld>
            <a:endParaRPr lang="en-GB"/>
          </a:p>
        </p:txBody>
      </p:sp>
    </p:spTree>
    <p:extLst>
      <p:ext uri="{BB962C8B-B14F-4D97-AF65-F5344CB8AC3E}">
        <p14:creationId xmlns:p14="http://schemas.microsoft.com/office/powerpoint/2010/main" val="384772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13</a:t>
            </a:fld>
            <a:endParaRPr lang="en-GB"/>
          </a:p>
        </p:txBody>
      </p:sp>
    </p:spTree>
    <p:extLst>
      <p:ext uri="{BB962C8B-B14F-4D97-AF65-F5344CB8AC3E}">
        <p14:creationId xmlns:p14="http://schemas.microsoft.com/office/powerpoint/2010/main" val="2389726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14</a:t>
            </a:fld>
            <a:endParaRPr lang="en-GB"/>
          </a:p>
        </p:txBody>
      </p:sp>
    </p:spTree>
    <p:extLst>
      <p:ext uri="{BB962C8B-B14F-4D97-AF65-F5344CB8AC3E}">
        <p14:creationId xmlns:p14="http://schemas.microsoft.com/office/powerpoint/2010/main" val="3970743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15</a:t>
            </a:fld>
            <a:endParaRPr lang="en-GB"/>
          </a:p>
        </p:txBody>
      </p:sp>
    </p:spTree>
    <p:extLst>
      <p:ext uri="{BB962C8B-B14F-4D97-AF65-F5344CB8AC3E}">
        <p14:creationId xmlns:p14="http://schemas.microsoft.com/office/powerpoint/2010/main" val="3400320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16</a:t>
            </a:fld>
            <a:endParaRPr lang="en-GB"/>
          </a:p>
        </p:txBody>
      </p:sp>
    </p:spTree>
    <p:extLst>
      <p:ext uri="{BB962C8B-B14F-4D97-AF65-F5344CB8AC3E}">
        <p14:creationId xmlns:p14="http://schemas.microsoft.com/office/powerpoint/2010/main" val="1027202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17</a:t>
            </a:fld>
            <a:endParaRPr lang="en-GB"/>
          </a:p>
        </p:txBody>
      </p:sp>
    </p:spTree>
    <p:extLst>
      <p:ext uri="{BB962C8B-B14F-4D97-AF65-F5344CB8AC3E}">
        <p14:creationId xmlns:p14="http://schemas.microsoft.com/office/powerpoint/2010/main" val="984346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18</a:t>
            </a:fld>
            <a:endParaRPr lang="en-GB"/>
          </a:p>
        </p:txBody>
      </p:sp>
    </p:spTree>
    <p:extLst>
      <p:ext uri="{BB962C8B-B14F-4D97-AF65-F5344CB8AC3E}">
        <p14:creationId xmlns:p14="http://schemas.microsoft.com/office/powerpoint/2010/main" val="937013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19</a:t>
            </a:fld>
            <a:endParaRPr lang="en-GB"/>
          </a:p>
        </p:txBody>
      </p:sp>
    </p:spTree>
    <p:extLst>
      <p:ext uri="{BB962C8B-B14F-4D97-AF65-F5344CB8AC3E}">
        <p14:creationId xmlns:p14="http://schemas.microsoft.com/office/powerpoint/2010/main" val="3221192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20</a:t>
            </a:fld>
            <a:endParaRPr lang="en-GB"/>
          </a:p>
        </p:txBody>
      </p:sp>
    </p:spTree>
    <p:extLst>
      <p:ext uri="{BB962C8B-B14F-4D97-AF65-F5344CB8AC3E}">
        <p14:creationId xmlns:p14="http://schemas.microsoft.com/office/powerpoint/2010/main" val="3810987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21</a:t>
            </a:fld>
            <a:endParaRPr lang="en-GB"/>
          </a:p>
        </p:txBody>
      </p:sp>
    </p:spTree>
    <p:extLst>
      <p:ext uri="{BB962C8B-B14F-4D97-AF65-F5344CB8AC3E}">
        <p14:creationId xmlns:p14="http://schemas.microsoft.com/office/powerpoint/2010/main" val="61867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4</a:t>
            </a:fld>
            <a:endParaRPr lang="en-GB"/>
          </a:p>
        </p:txBody>
      </p:sp>
    </p:spTree>
    <p:extLst>
      <p:ext uri="{BB962C8B-B14F-4D97-AF65-F5344CB8AC3E}">
        <p14:creationId xmlns:p14="http://schemas.microsoft.com/office/powerpoint/2010/main" val="2140804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22</a:t>
            </a:fld>
            <a:endParaRPr lang="en-GB"/>
          </a:p>
        </p:txBody>
      </p:sp>
    </p:spTree>
    <p:extLst>
      <p:ext uri="{BB962C8B-B14F-4D97-AF65-F5344CB8AC3E}">
        <p14:creationId xmlns:p14="http://schemas.microsoft.com/office/powerpoint/2010/main" val="3222242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23</a:t>
            </a:fld>
            <a:endParaRPr lang="en-GB"/>
          </a:p>
        </p:txBody>
      </p:sp>
    </p:spTree>
    <p:extLst>
      <p:ext uri="{BB962C8B-B14F-4D97-AF65-F5344CB8AC3E}">
        <p14:creationId xmlns:p14="http://schemas.microsoft.com/office/powerpoint/2010/main" val="898161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24</a:t>
            </a:fld>
            <a:endParaRPr lang="en-GB"/>
          </a:p>
        </p:txBody>
      </p:sp>
    </p:spTree>
    <p:extLst>
      <p:ext uri="{BB962C8B-B14F-4D97-AF65-F5344CB8AC3E}">
        <p14:creationId xmlns:p14="http://schemas.microsoft.com/office/powerpoint/2010/main" val="3169705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25</a:t>
            </a:fld>
            <a:endParaRPr lang="en-GB"/>
          </a:p>
        </p:txBody>
      </p:sp>
    </p:spTree>
    <p:extLst>
      <p:ext uri="{BB962C8B-B14F-4D97-AF65-F5344CB8AC3E}">
        <p14:creationId xmlns:p14="http://schemas.microsoft.com/office/powerpoint/2010/main" val="4183320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26</a:t>
            </a:fld>
            <a:endParaRPr lang="en-GB"/>
          </a:p>
        </p:txBody>
      </p:sp>
    </p:spTree>
    <p:extLst>
      <p:ext uri="{BB962C8B-B14F-4D97-AF65-F5344CB8AC3E}">
        <p14:creationId xmlns:p14="http://schemas.microsoft.com/office/powerpoint/2010/main" val="98148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27</a:t>
            </a:fld>
            <a:endParaRPr lang="en-GB"/>
          </a:p>
        </p:txBody>
      </p:sp>
    </p:spTree>
    <p:extLst>
      <p:ext uri="{BB962C8B-B14F-4D97-AF65-F5344CB8AC3E}">
        <p14:creationId xmlns:p14="http://schemas.microsoft.com/office/powerpoint/2010/main" val="1808561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28</a:t>
            </a:fld>
            <a:endParaRPr lang="en-GB"/>
          </a:p>
        </p:txBody>
      </p:sp>
    </p:spTree>
    <p:extLst>
      <p:ext uri="{BB962C8B-B14F-4D97-AF65-F5344CB8AC3E}">
        <p14:creationId xmlns:p14="http://schemas.microsoft.com/office/powerpoint/2010/main" val="67973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29</a:t>
            </a:fld>
            <a:endParaRPr lang="en-GB"/>
          </a:p>
        </p:txBody>
      </p:sp>
    </p:spTree>
    <p:extLst>
      <p:ext uri="{BB962C8B-B14F-4D97-AF65-F5344CB8AC3E}">
        <p14:creationId xmlns:p14="http://schemas.microsoft.com/office/powerpoint/2010/main" val="3600958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30</a:t>
            </a:fld>
            <a:endParaRPr lang="en-GB"/>
          </a:p>
        </p:txBody>
      </p:sp>
    </p:spTree>
    <p:extLst>
      <p:ext uri="{BB962C8B-B14F-4D97-AF65-F5344CB8AC3E}">
        <p14:creationId xmlns:p14="http://schemas.microsoft.com/office/powerpoint/2010/main" val="2756439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5</a:t>
            </a:fld>
            <a:endParaRPr lang="en-GB"/>
          </a:p>
        </p:txBody>
      </p:sp>
    </p:spTree>
    <p:extLst>
      <p:ext uri="{BB962C8B-B14F-4D97-AF65-F5344CB8AC3E}">
        <p14:creationId xmlns:p14="http://schemas.microsoft.com/office/powerpoint/2010/main" val="4158590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6</a:t>
            </a:fld>
            <a:endParaRPr lang="en-GB"/>
          </a:p>
        </p:txBody>
      </p:sp>
    </p:spTree>
    <p:extLst>
      <p:ext uri="{BB962C8B-B14F-4D97-AF65-F5344CB8AC3E}">
        <p14:creationId xmlns:p14="http://schemas.microsoft.com/office/powerpoint/2010/main" val="3134501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7</a:t>
            </a:fld>
            <a:endParaRPr lang="en-GB"/>
          </a:p>
        </p:txBody>
      </p:sp>
    </p:spTree>
    <p:extLst>
      <p:ext uri="{BB962C8B-B14F-4D97-AF65-F5344CB8AC3E}">
        <p14:creationId xmlns:p14="http://schemas.microsoft.com/office/powerpoint/2010/main" val="1101682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8</a:t>
            </a:fld>
            <a:endParaRPr lang="en-GB"/>
          </a:p>
        </p:txBody>
      </p:sp>
    </p:spTree>
    <p:extLst>
      <p:ext uri="{BB962C8B-B14F-4D97-AF65-F5344CB8AC3E}">
        <p14:creationId xmlns:p14="http://schemas.microsoft.com/office/powerpoint/2010/main" val="3671289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9</a:t>
            </a:fld>
            <a:endParaRPr lang="en-GB"/>
          </a:p>
        </p:txBody>
      </p:sp>
    </p:spTree>
    <p:extLst>
      <p:ext uri="{BB962C8B-B14F-4D97-AF65-F5344CB8AC3E}">
        <p14:creationId xmlns:p14="http://schemas.microsoft.com/office/powerpoint/2010/main" val="3777418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10</a:t>
            </a:fld>
            <a:endParaRPr lang="en-GB"/>
          </a:p>
        </p:txBody>
      </p:sp>
    </p:spTree>
    <p:extLst>
      <p:ext uri="{BB962C8B-B14F-4D97-AF65-F5344CB8AC3E}">
        <p14:creationId xmlns:p14="http://schemas.microsoft.com/office/powerpoint/2010/main" val="3942550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9724B3-8BA5-4507-8B12-3E172A5C87C1}" type="slidenum">
              <a:rPr lang="en-GB" smtClean="0"/>
              <a:t>11</a:t>
            </a:fld>
            <a:endParaRPr lang="en-GB"/>
          </a:p>
        </p:txBody>
      </p:sp>
    </p:spTree>
    <p:extLst>
      <p:ext uri="{BB962C8B-B14F-4D97-AF65-F5344CB8AC3E}">
        <p14:creationId xmlns:p14="http://schemas.microsoft.com/office/powerpoint/2010/main" val="3468650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484812-B5D1-412E-A3C4-DB4FA7C8AC64}" type="datetimeFigureOut">
              <a:rPr lang="en-GB" smtClean="0"/>
              <a:t>10/12/2024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3635308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484812-B5D1-412E-A3C4-DB4FA7C8AC64}" type="datetimeFigureOut">
              <a:rPr lang="en-GB" smtClean="0"/>
              <a:t>10/12/2024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309791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484812-B5D1-412E-A3C4-DB4FA7C8AC64}" type="datetimeFigureOut">
              <a:rPr lang="en-GB" smtClean="0"/>
              <a:t>10/12/2024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347334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484812-B5D1-412E-A3C4-DB4FA7C8AC64}" type="datetimeFigureOut">
              <a:rPr lang="en-GB" smtClean="0"/>
              <a:t>10/12/2024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316329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484812-B5D1-412E-A3C4-DB4FA7C8AC64}" type="datetimeFigureOut">
              <a:rPr lang="en-GB" smtClean="0"/>
              <a:t>10/12/2024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264395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484812-B5D1-412E-A3C4-DB4FA7C8AC64}" type="datetimeFigureOut">
              <a:rPr lang="en-GB" smtClean="0"/>
              <a:t>10/12/2024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2609415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484812-B5D1-412E-A3C4-DB4FA7C8AC64}" type="datetimeFigureOut">
              <a:rPr lang="en-GB" smtClean="0"/>
              <a:t>10/12/2024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2325680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484812-B5D1-412E-A3C4-DB4FA7C8AC64}" type="datetimeFigureOut">
              <a:rPr lang="en-GB" smtClean="0"/>
              <a:t>10/12/2024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1234882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84812-B5D1-412E-A3C4-DB4FA7C8AC64}" type="datetimeFigureOut">
              <a:rPr lang="en-GB" smtClean="0"/>
              <a:t>10/12/2024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348638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484812-B5D1-412E-A3C4-DB4FA7C8AC64}" type="datetimeFigureOut">
              <a:rPr lang="en-GB" smtClean="0"/>
              <a:t>10/12/2024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3397396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484812-B5D1-412E-A3C4-DB4FA7C8AC64}" type="datetimeFigureOut">
              <a:rPr lang="en-GB" smtClean="0"/>
              <a:t>10/12/2024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3793E4-8E61-41CA-841C-97B85DE0F79C}" type="slidenum">
              <a:rPr lang="en-GB" smtClean="0"/>
              <a:t>‹#›</a:t>
            </a:fld>
            <a:endParaRPr lang="en-GB"/>
          </a:p>
        </p:txBody>
      </p:sp>
    </p:spTree>
    <p:extLst>
      <p:ext uri="{BB962C8B-B14F-4D97-AF65-F5344CB8AC3E}">
        <p14:creationId xmlns:p14="http://schemas.microsoft.com/office/powerpoint/2010/main" val="2985675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84812-B5D1-412E-A3C4-DB4FA7C8AC64}" type="datetimeFigureOut">
              <a:rPr lang="en-GB" smtClean="0"/>
              <a:t>10/12/2024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793E4-8E61-41CA-841C-97B85DE0F79C}" type="slidenum">
              <a:rPr lang="en-GB" smtClean="0"/>
              <a:t>‹#›</a:t>
            </a:fld>
            <a:endParaRPr lang="en-GB"/>
          </a:p>
        </p:txBody>
      </p:sp>
    </p:spTree>
    <p:extLst>
      <p:ext uri="{BB962C8B-B14F-4D97-AF65-F5344CB8AC3E}">
        <p14:creationId xmlns:p14="http://schemas.microsoft.com/office/powerpoint/2010/main" val="15889680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29E387-2A9B-D59F-AF81-0DE058A3CF58}"/>
              </a:ext>
            </a:extLst>
          </p:cNvPr>
          <p:cNvSpPr/>
          <p:nvPr/>
        </p:nvSpPr>
        <p:spPr>
          <a:xfrm>
            <a:off x="1" y="4573483"/>
            <a:ext cx="12191999" cy="1313821"/>
          </a:xfrm>
          <a:prstGeom prst="rect">
            <a:avLst/>
          </a:prstGeom>
        </p:spPr>
        <p:txBody>
          <a:bodyPr wrap="square" lIns="91440" tIns="45720" rIns="91440" bIns="45720" anchor="ctr">
            <a:spAutoFit/>
          </a:bodyPr>
          <a:lstStyle/>
          <a:p>
            <a:pPr algn="ctr">
              <a:lnSpc>
                <a:spcPct val="107000"/>
              </a:lnSpc>
              <a:spcAft>
                <a:spcPts val="800"/>
              </a:spcAft>
              <a:tabLst>
                <a:tab pos="3009900" algn="l"/>
              </a:tabLst>
            </a:pPr>
            <a:r>
              <a:rPr lang="en-GB" sz="8000" b="1" dirty="0">
                <a:solidFill>
                  <a:srgbClr val="1D9DD9"/>
                </a:solidFill>
                <a:effectLst/>
                <a:latin typeface="Arial" panose="020B0604020202020204" pitchFamily="34" charset="0"/>
                <a:ea typeface="Calibri" panose="020F0502020204030204" pitchFamily="34" charset="0"/>
                <a:cs typeface="Times New Roman" panose="02020603050405020304" pitchFamily="18" charset="0"/>
              </a:rPr>
              <a:t>Sens</a:t>
            </a:r>
            <a:r>
              <a:rPr lang="en-GB" sz="8000" b="1" dirty="0">
                <a:solidFill>
                  <a:srgbClr val="1D9DD9"/>
                </a:solidFill>
                <a:latin typeface="Arial" panose="020B0604020202020204" pitchFamily="34" charset="0"/>
                <a:ea typeface="Calibri" panose="020F0502020204030204" pitchFamily="34" charset="0"/>
                <a:cs typeface="Times New Roman" panose="02020603050405020304" pitchFamily="18" charset="0"/>
              </a:rPr>
              <a:t>ory</a:t>
            </a:r>
            <a:r>
              <a:rPr lang="en-GB" sz="8000" b="1" dirty="0">
                <a:solidFill>
                  <a:srgbClr val="1D9DD9"/>
                </a:solidFill>
                <a:effectLst/>
                <a:latin typeface="Arial" panose="020B0604020202020204" pitchFamily="34" charset="0"/>
                <a:ea typeface="Calibri" panose="020F0502020204030204" pitchFamily="34" charset="0"/>
                <a:cs typeface="Times New Roman" panose="02020603050405020304" pitchFamily="18" charset="0"/>
              </a:rPr>
              <a:t> Survey 2024</a:t>
            </a:r>
            <a:endParaRPr lang="en-GB" sz="8000" dirty="0">
              <a:solidFill>
                <a:srgbClr val="1D9DD9"/>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B720628F-5C8C-5278-5BD0-F09A6ABA9B3D}"/>
              </a:ext>
            </a:extLst>
          </p:cNvPr>
          <p:cNvSpPr/>
          <p:nvPr/>
        </p:nvSpPr>
        <p:spPr>
          <a:xfrm>
            <a:off x="-1" y="0"/>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B773418-1D80-4BFB-8B2C-283CD63B90EF}"/>
              </a:ext>
            </a:extLst>
          </p:cNvPr>
          <p:cNvSpPr/>
          <p:nvPr/>
        </p:nvSpPr>
        <p:spPr>
          <a:xfrm>
            <a:off x="-3" y="6494106"/>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B1882330-E642-41D3-A1AC-21F1DF65EF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760" y="791189"/>
            <a:ext cx="7520473" cy="3175492"/>
          </a:xfrm>
          <a:prstGeom prst="rect">
            <a:avLst/>
          </a:prstGeom>
        </p:spPr>
      </p:pic>
    </p:spTree>
    <p:extLst>
      <p:ext uri="{BB962C8B-B14F-4D97-AF65-F5344CB8AC3E}">
        <p14:creationId xmlns:p14="http://schemas.microsoft.com/office/powerpoint/2010/main" val="642857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3" y="350705"/>
            <a:ext cx="12191999"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A65D9BC6-DE01-4100-A567-7595E4C2FE34}"/>
              </a:ext>
            </a:extLst>
          </p:cNvPr>
          <p:cNvSpPr txBox="1"/>
          <p:nvPr/>
        </p:nvSpPr>
        <p:spPr>
          <a:xfrm>
            <a:off x="4" y="441752"/>
            <a:ext cx="12023324" cy="400110"/>
          </a:xfrm>
          <a:prstGeom prst="rect">
            <a:avLst/>
          </a:prstGeom>
          <a:noFill/>
        </p:spPr>
        <p:txBody>
          <a:bodyPr wrap="square">
            <a:spAutoFit/>
          </a:bodyPr>
          <a:lstStyle/>
          <a:p>
            <a:r>
              <a:rPr lang="en-GB" sz="2000" dirty="0">
                <a:solidFill>
                  <a:schemeClr val="bg1"/>
                </a:solidFill>
                <a:latin typeface="Arial Black" panose="020B0A04020102020204" pitchFamily="34" charset="0"/>
              </a:rPr>
              <a:t>Q5 – “If yes, how do you think your child would benefit from having an assessment?”</a:t>
            </a:r>
          </a:p>
        </p:txBody>
      </p:sp>
      <p:sp>
        <p:nvSpPr>
          <p:cNvPr id="2" name="TextBox 1">
            <a:extLst>
              <a:ext uri="{FF2B5EF4-FFF2-40B4-BE49-F238E27FC236}">
                <a16:creationId xmlns:a16="http://schemas.microsoft.com/office/drawing/2014/main" id="{105042E0-C46A-4158-9AC0-C5EB48FE0609}"/>
              </a:ext>
            </a:extLst>
          </p:cNvPr>
          <p:cNvSpPr txBox="1"/>
          <p:nvPr/>
        </p:nvSpPr>
        <p:spPr>
          <a:xfrm>
            <a:off x="7208668" y="1014864"/>
            <a:ext cx="4983328" cy="5047536"/>
          </a:xfrm>
          <a:prstGeom prst="rect">
            <a:avLst/>
          </a:prstGeom>
          <a:noFill/>
        </p:spPr>
        <p:txBody>
          <a:bodyPr wrap="square" rtlCol="0">
            <a:spAutoFit/>
          </a:bodyPr>
          <a:lstStyle/>
          <a:p>
            <a:pPr marL="285750" indent="-285750">
              <a:buFont typeface="Arial" panose="020B0604020202020204" pitchFamily="34" charset="0"/>
              <a:buChar char="•"/>
            </a:pPr>
            <a:r>
              <a:rPr lang="en-GB" sz="1400" dirty="0"/>
              <a:t>There were 178 responses to this question, so we have tried to categorise rather than sharing each individual response.</a:t>
            </a:r>
          </a:p>
          <a:p>
            <a:pPr marL="285750" indent="-285750">
              <a:buFont typeface="Arial" panose="020B0604020202020204" pitchFamily="34" charset="0"/>
              <a:buChar char="•"/>
            </a:pPr>
            <a:r>
              <a:rPr lang="en-GB" sz="1400" dirty="0"/>
              <a:t>We will share some examples on the next slide.</a:t>
            </a:r>
          </a:p>
          <a:p>
            <a:pPr marL="285750" indent="-285750">
              <a:buFont typeface="Arial" panose="020B0604020202020204" pitchFamily="34" charset="0"/>
              <a:buChar char="•"/>
            </a:pPr>
            <a:r>
              <a:rPr lang="en-GB" sz="1400" dirty="0"/>
              <a:t>“It would help the family support the CYP” –this is where a response expresses that the assessment will help them put strategies in place.</a:t>
            </a:r>
          </a:p>
          <a:p>
            <a:pPr marL="285750" indent="-285750">
              <a:buFont typeface="Arial" panose="020B0604020202020204" pitchFamily="34" charset="0"/>
              <a:buChar char="•"/>
            </a:pPr>
            <a:r>
              <a:rPr lang="en-GB" sz="1400" dirty="0"/>
              <a:t>“Give the family a greater understanding.” – this is where a response expressed that the assessment will help them learn more about sensory needs.</a:t>
            </a:r>
          </a:p>
          <a:p>
            <a:pPr marL="285750" indent="-285750">
              <a:buFont typeface="Arial" panose="020B0604020202020204" pitchFamily="34" charset="0"/>
              <a:buChar char="•"/>
            </a:pPr>
            <a:r>
              <a:rPr lang="en-GB" sz="1400" dirty="0"/>
              <a:t>“It would help the CYP understand themselves.”  - this is where a response expressed that an assessment would help the Child/Young Person who is having issues to better understand what they are going through.</a:t>
            </a:r>
          </a:p>
          <a:p>
            <a:pPr marL="285750" indent="-285750">
              <a:buFont typeface="Arial" panose="020B0604020202020204" pitchFamily="34" charset="0"/>
              <a:buChar char="•"/>
            </a:pPr>
            <a:r>
              <a:rPr lang="en-GB" sz="1400" dirty="0"/>
              <a:t>“Would help get additional support from services.” – this is where they indicated an assessment would help them get further support, such as from GP, CAMHS, etc.</a:t>
            </a:r>
          </a:p>
          <a:p>
            <a:pPr marL="285750" indent="-285750">
              <a:buFont typeface="Arial" panose="020B0604020202020204" pitchFamily="34" charset="0"/>
              <a:buChar char="•"/>
            </a:pPr>
            <a:r>
              <a:rPr lang="en-GB" sz="1400" dirty="0"/>
              <a:t>“Would help het support in school.” – this is where it was indicated an assessment would help put things in place in a setting, like regional adjustments.</a:t>
            </a:r>
          </a:p>
          <a:p>
            <a:pPr marL="285750" indent="-285750">
              <a:buFont typeface="Arial" panose="020B0604020202020204" pitchFamily="34" charset="0"/>
              <a:buChar char="•"/>
            </a:pPr>
            <a:r>
              <a:rPr lang="en-GB" sz="1400" dirty="0"/>
              <a:t>“It would help the CYP develop” – this is where an answer indicates support would help the CYP to progress, whether it’s with social skills, independence, etc.</a:t>
            </a:r>
          </a:p>
          <a:p>
            <a:pPr marL="285750" indent="-285750">
              <a:buFont typeface="Arial" panose="020B0604020202020204" pitchFamily="34" charset="0"/>
              <a:buChar char="•"/>
            </a:pPr>
            <a:r>
              <a:rPr lang="en-GB" sz="1400" dirty="0"/>
              <a:t>Some examples on the next slide.</a:t>
            </a:r>
          </a:p>
        </p:txBody>
      </p:sp>
      <p:graphicFrame>
        <p:nvGraphicFramePr>
          <p:cNvPr id="8" name="Chart 7">
            <a:extLst>
              <a:ext uri="{FF2B5EF4-FFF2-40B4-BE49-F238E27FC236}">
                <a16:creationId xmlns:a16="http://schemas.microsoft.com/office/drawing/2014/main" id="{F44665AC-DF7F-4C62-8B19-019F299BC01C}"/>
              </a:ext>
            </a:extLst>
          </p:cNvPr>
          <p:cNvGraphicFramePr>
            <a:graphicFrameLocks/>
          </p:cNvGraphicFramePr>
          <p:nvPr>
            <p:extLst>
              <p:ext uri="{D42A27DB-BD31-4B8C-83A1-F6EECF244321}">
                <p14:modId xmlns:p14="http://schemas.microsoft.com/office/powerpoint/2010/main" val="1425475824"/>
              </p:ext>
            </p:extLst>
          </p:nvPr>
        </p:nvGraphicFramePr>
        <p:xfrm>
          <a:off x="0" y="1014864"/>
          <a:ext cx="7208668" cy="54215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1851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2" y="350701"/>
            <a:ext cx="11532096"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C5D825BB-6EC9-45C1-8EBA-D7231B89BD34}"/>
              </a:ext>
            </a:extLst>
          </p:cNvPr>
          <p:cNvSpPr txBox="1"/>
          <p:nvPr/>
        </p:nvSpPr>
        <p:spPr>
          <a:xfrm>
            <a:off x="0" y="469281"/>
            <a:ext cx="11532093" cy="369332"/>
          </a:xfrm>
          <a:prstGeom prst="rect">
            <a:avLst/>
          </a:prstGeom>
          <a:noFill/>
        </p:spPr>
        <p:txBody>
          <a:bodyPr wrap="square">
            <a:spAutoFit/>
          </a:bodyPr>
          <a:lstStyle/>
          <a:p>
            <a:r>
              <a:rPr lang="en-GB" dirty="0">
                <a:solidFill>
                  <a:schemeClr val="bg1"/>
                </a:solidFill>
                <a:latin typeface="Arial Black" panose="020B0A04020102020204" pitchFamily="34" charset="0"/>
              </a:rPr>
              <a:t>Q5 CONT– “If yes, how do you think your child would benefit from having an assessment?”</a:t>
            </a:r>
          </a:p>
        </p:txBody>
      </p:sp>
      <p:sp>
        <p:nvSpPr>
          <p:cNvPr id="2" name="TextBox 1">
            <a:extLst>
              <a:ext uri="{FF2B5EF4-FFF2-40B4-BE49-F238E27FC236}">
                <a16:creationId xmlns:a16="http://schemas.microsoft.com/office/drawing/2014/main" id="{6658A0DC-25AC-468D-976F-83386F2DEDB9}"/>
              </a:ext>
            </a:extLst>
          </p:cNvPr>
          <p:cNvSpPr txBox="1"/>
          <p:nvPr/>
        </p:nvSpPr>
        <p:spPr>
          <a:xfrm>
            <a:off x="198502" y="1026690"/>
            <a:ext cx="11789545" cy="4801314"/>
          </a:xfrm>
          <a:prstGeom prst="rect">
            <a:avLst/>
          </a:prstGeom>
          <a:noFill/>
        </p:spPr>
        <p:txBody>
          <a:bodyPr wrap="square" lIns="91440" tIns="45720" rIns="91440" bIns="45720" rtlCol="0" anchor="t">
            <a:spAutoFit/>
          </a:bodyPr>
          <a:lstStyle/>
          <a:p>
            <a:r>
              <a:rPr lang="en-GB" dirty="0"/>
              <a:t>These are some example responses to this question:-</a:t>
            </a:r>
            <a:endParaRPr lang="en-GB" dirty="0">
              <a:ea typeface="Calibri"/>
              <a:cs typeface="Calibri"/>
            </a:endParaRPr>
          </a:p>
          <a:p>
            <a:pPr marL="285750" indent="-285750">
              <a:buFont typeface="Arial" panose="020B0604020202020204" pitchFamily="34" charset="0"/>
              <a:buChar char="•"/>
            </a:pPr>
            <a:r>
              <a:rPr lang="en-GB" dirty="0"/>
              <a:t>“Being able to tailor strategies to his specific challenges and understanding more around how he processes things.”</a:t>
            </a:r>
            <a:endParaRPr lang="en-GB" dirty="0">
              <a:ea typeface="Calibri"/>
              <a:cs typeface="Calibri"/>
            </a:endParaRPr>
          </a:p>
          <a:p>
            <a:pPr marL="285750" indent="-285750">
              <a:buFont typeface="Arial" panose="020B0604020202020204" pitchFamily="34" charset="0"/>
              <a:buChar char="•"/>
            </a:pPr>
            <a:r>
              <a:rPr lang="en-GB" dirty="0"/>
              <a:t>“I think he would benefit if the school had better understanding and he had a sensory break space.”</a:t>
            </a:r>
            <a:endParaRPr lang="en-GB" dirty="0">
              <a:ea typeface="Calibri"/>
              <a:cs typeface="Calibri"/>
            </a:endParaRPr>
          </a:p>
          <a:p>
            <a:pPr marL="285750" indent="-285750">
              <a:buFont typeface="Arial" panose="020B0604020202020204" pitchFamily="34" charset="0"/>
              <a:buChar char="•"/>
            </a:pPr>
            <a:r>
              <a:rPr lang="en-GB" dirty="0"/>
              <a:t>“Information is key to knowing how to help.”</a:t>
            </a:r>
            <a:endParaRPr lang="en-GB" dirty="0">
              <a:ea typeface="Calibri"/>
              <a:cs typeface="Calibri"/>
            </a:endParaRPr>
          </a:p>
          <a:p>
            <a:pPr marL="285750" indent="-285750">
              <a:buFont typeface="Arial" panose="020B0604020202020204" pitchFamily="34" charset="0"/>
              <a:buChar char="•"/>
            </a:pPr>
            <a:r>
              <a:rPr lang="en-GB" dirty="0"/>
              <a:t>“They have a few sensory issues and would be good to know why and how to manage this.”</a:t>
            </a:r>
            <a:endParaRPr lang="en-GB" dirty="0">
              <a:ea typeface="Calibri"/>
              <a:cs typeface="Calibri"/>
            </a:endParaRPr>
          </a:p>
          <a:p>
            <a:pPr marL="285750" indent="-285750">
              <a:buFont typeface="Arial" panose="020B0604020202020204" pitchFamily="34" charset="0"/>
              <a:buChar char="•"/>
            </a:pPr>
            <a:r>
              <a:rPr lang="en-GB" dirty="0"/>
              <a:t>“I think this will help her to be able to communicate her emotions.”</a:t>
            </a:r>
            <a:endParaRPr lang="en-GB" dirty="0">
              <a:ea typeface="Calibri"/>
              <a:cs typeface="Calibri"/>
            </a:endParaRPr>
          </a:p>
          <a:p>
            <a:pPr marL="285750" indent="-285750">
              <a:buFont typeface="Arial" panose="020B0604020202020204" pitchFamily="34" charset="0"/>
              <a:buChar char="•"/>
            </a:pPr>
            <a:r>
              <a:rPr lang="en-GB" dirty="0"/>
              <a:t>“I feel a sensory assessment would help me to better pinpoint and how to help support him.”</a:t>
            </a:r>
            <a:endParaRPr lang="en-GB" dirty="0">
              <a:ea typeface="Calibri"/>
              <a:cs typeface="Calibri"/>
            </a:endParaRPr>
          </a:p>
          <a:p>
            <a:pPr marL="285750" indent="-285750">
              <a:buFont typeface="Arial" panose="020B0604020202020204" pitchFamily="34" charset="0"/>
              <a:buChar char="•"/>
            </a:pPr>
            <a:r>
              <a:rPr lang="en-GB" dirty="0"/>
              <a:t>“Would help me understand and cope better with meltdowns and help his mental health.”</a:t>
            </a:r>
            <a:endParaRPr lang="en-GB" dirty="0">
              <a:ea typeface="Calibri"/>
              <a:cs typeface="Calibri"/>
            </a:endParaRPr>
          </a:p>
          <a:p>
            <a:pPr marL="285750" indent="-285750">
              <a:buFont typeface="Arial" panose="020B0604020202020204" pitchFamily="34" charset="0"/>
              <a:buChar char="•"/>
            </a:pPr>
            <a:r>
              <a:rPr lang="en-GB" dirty="0"/>
              <a:t>“To give him that extra push he needs in confidence and concentration.”</a:t>
            </a:r>
            <a:endParaRPr lang="en-GB" dirty="0">
              <a:ea typeface="Calibri"/>
              <a:cs typeface="Calibri"/>
            </a:endParaRPr>
          </a:p>
          <a:p>
            <a:pPr marL="285750" indent="-285750">
              <a:buFont typeface="Arial" panose="020B0604020202020204" pitchFamily="34" charset="0"/>
              <a:buChar char="•"/>
            </a:pPr>
            <a:r>
              <a:rPr lang="en-GB" dirty="0"/>
              <a:t>“Will be able to manage his behaviour and for him to be able to express himself to a certain extent.”</a:t>
            </a:r>
            <a:endParaRPr lang="en-GB" dirty="0">
              <a:ea typeface="Calibri"/>
              <a:cs typeface="Calibri"/>
            </a:endParaRPr>
          </a:p>
          <a:p>
            <a:pPr marL="285750" indent="-285750">
              <a:buFont typeface="Arial" panose="020B0604020202020204" pitchFamily="34" charset="0"/>
              <a:buChar char="•"/>
            </a:pPr>
            <a:r>
              <a:rPr lang="en-GB" dirty="0"/>
              <a:t>“So my child can understand [themselves] a bit better and feel safe.”</a:t>
            </a:r>
            <a:endParaRPr lang="en-GB" dirty="0">
              <a:ea typeface="Calibri"/>
              <a:cs typeface="Calibri"/>
            </a:endParaRPr>
          </a:p>
          <a:p>
            <a:pPr marL="285750" indent="-285750">
              <a:buFont typeface="Arial" panose="020B0604020202020204" pitchFamily="34" charset="0"/>
              <a:buChar char="•"/>
            </a:pPr>
            <a:r>
              <a:rPr lang="en-GB" dirty="0"/>
              <a:t>“Help her and others including teaching staff understand her needs and behaviours.”</a:t>
            </a:r>
            <a:endParaRPr lang="en-GB" dirty="0">
              <a:ea typeface="Calibri"/>
              <a:cs typeface="Calibri"/>
            </a:endParaRPr>
          </a:p>
          <a:p>
            <a:pPr marL="285750" indent="-285750">
              <a:buFont typeface="Arial" panose="020B0604020202020204" pitchFamily="34" charset="0"/>
              <a:buChar char="•"/>
            </a:pPr>
            <a:r>
              <a:rPr lang="en-GB" dirty="0"/>
              <a:t>“My child has a lot of sensory needs but these are often overlooked. These needs have become more extreme the older he becomes. It would be fantastic to have these needs assessed and the appropriate support offered.”</a:t>
            </a:r>
            <a:endParaRPr lang="en-GB" dirty="0">
              <a:ea typeface="Calibri"/>
              <a:cs typeface="Calibri"/>
            </a:endParaRPr>
          </a:p>
          <a:p>
            <a:pPr marL="285750" indent="-285750">
              <a:buFont typeface="Arial" panose="020B0604020202020204" pitchFamily="34" charset="0"/>
              <a:buChar char="•"/>
            </a:pPr>
            <a:r>
              <a:rPr lang="en-GB" dirty="0"/>
              <a:t>“I believe if we had a little bit more knowledge on how his senses are working and what we could avoid or if we could help in any way.”</a:t>
            </a:r>
            <a:endParaRPr lang="en-GB" dirty="0">
              <a:ea typeface="Calibri"/>
              <a:cs typeface="Calibri"/>
            </a:endParaRP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628807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3" y="350703"/>
            <a:ext cx="10848517"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B6688648-D144-4352-99B4-CC24464F2E0A}"/>
              </a:ext>
            </a:extLst>
          </p:cNvPr>
          <p:cNvSpPr txBox="1"/>
          <p:nvPr/>
        </p:nvSpPr>
        <p:spPr>
          <a:xfrm>
            <a:off x="168672" y="453897"/>
            <a:ext cx="10679842" cy="400110"/>
          </a:xfrm>
          <a:prstGeom prst="rect">
            <a:avLst/>
          </a:prstGeom>
          <a:noFill/>
        </p:spPr>
        <p:txBody>
          <a:bodyPr wrap="square">
            <a:spAutoFit/>
          </a:bodyPr>
          <a:lstStyle/>
          <a:p>
            <a:r>
              <a:rPr lang="en-GB" sz="2000" dirty="0">
                <a:solidFill>
                  <a:schemeClr val="bg1"/>
                </a:solidFill>
                <a:latin typeface="Arial Black" panose="020B0A04020102020204" pitchFamily="34" charset="0"/>
              </a:rPr>
              <a:t>Q6 – Has your child already had a sensory assessment?</a:t>
            </a:r>
          </a:p>
        </p:txBody>
      </p:sp>
      <p:pic>
        <p:nvPicPr>
          <p:cNvPr id="4" name="Picture 3">
            <a:extLst>
              <a:ext uri="{FF2B5EF4-FFF2-40B4-BE49-F238E27FC236}">
                <a16:creationId xmlns:a16="http://schemas.microsoft.com/office/drawing/2014/main" id="{CC1B6623-E0C1-418A-A59B-555AC7464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957194"/>
            <a:ext cx="7271663" cy="5536919"/>
          </a:xfrm>
          <a:prstGeom prst="rect">
            <a:avLst/>
          </a:prstGeom>
        </p:spPr>
      </p:pic>
      <p:sp>
        <p:nvSpPr>
          <p:cNvPr id="6" name="TextBox 5">
            <a:extLst>
              <a:ext uri="{FF2B5EF4-FFF2-40B4-BE49-F238E27FC236}">
                <a16:creationId xmlns:a16="http://schemas.microsoft.com/office/drawing/2014/main" id="{559F8931-5888-456B-8C72-89BA60434792}"/>
              </a:ext>
            </a:extLst>
          </p:cNvPr>
          <p:cNvSpPr txBox="1"/>
          <p:nvPr/>
        </p:nvSpPr>
        <p:spPr>
          <a:xfrm>
            <a:off x="7359588" y="1060385"/>
            <a:ext cx="4678532" cy="2308324"/>
          </a:xfrm>
          <a:prstGeom prst="rect">
            <a:avLst/>
          </a:prstGeom>
          <a:noFill/>
        </p:spPr>
        <p:txBody>
          <a:bodyPr wrap="square" rtlCol="0">
            <a:spAutoFit/>
          </a:bodyPr>
          <a:lstStyle/>
          <a:p>
            <a:pPr marL="285750" indent="-285750">
              <a:buFont typeface="Arial" panose="020B0604020202020204" pitchFamily="34" charset="0"/>
              <a:buChar char="•"/>
            </a:pPr>
            <a:r>
              <a:rPr lang="en-GB" dirty="0"/>
              <a:t>Only 12% of respondents had a child/young person who had already had a sensory assessment.</a:t>
            </a:r>
          </a:p>
          <a:p>
            <a:pPr marL="285750" indent="-285750">
              <a:buFont typeface="Arial" panose="020B0604020202020204" pitchFamily="34" charset="0"/>
              <a:buChar char="•"/>
            </a:pPr>
            <a:r>
              <a:rPr lang="en-GB" dirty="0"/>
              <a:t>There is also 11% who are unsure – not sure whether these cases are down to a break down in communication.</a:t>
            </a:r>
          </a:p>
          <a:p>
            <a:pPr marL="285750" indent="-285750">
              <a:buFont typeface="Arial" panose="020B0604020202020204" pitchFamily="34" charset="0"/>
              <a:buChar char="•"/>
            </a:pPr>
            <a:r>
              <a:rPr lang="en-GB" dirty="0"/>
              <a:t>The overwhelming majority have not had an assessment.</a:t>
            </a:r>
          </a:p>
        </p:txBody>
      </p:sp>
    </p:spTree>
    <p:extLst>
      <p:ext uri="{BB962C8B-B14F-4D97-AF65-F5344CB8AC3E}">
        <p14:creationId xmlns:p14="http://schemas.microsoft.com/office/powerpoint/2010/main" val="3014415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3" y="350702"/>
            <a:ext cx="12192000"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B6688648-D144-4352-99B4-CC24464F2E0A}"/>
              </a:ext>
            </a:extLst>
          </p:cNvPr>
          <p:cNvSpPr txBox="1"/>
          <p:nvPr/>
        </p:nvSpPr>
        <p:spPr>
          <a:xfrm>
            <a:off x="0" y="449301"/>
            <a:ext cx="12192003" cy="400110"/>
          </a:xfrm>
          <a:prstGeom prst="rect">
            <a:avLst/>
          </a:prstGeom>
          <a:noFill/>
        </p:spPr>
        <p:txBody>
          <a:bodyPr wrap="square">
            <a:spAutoFit/>
          </a:bodyPr>
          <a:lstStyle/>
          <a:p>
            <a:r>
              <a:rPr lang="en-GB" sz="2000" dirty="0">
                <a:solidFill>
                  <a:schemeClr val="bg1"/>
                </a:solidFill>
                <a:latin typeface="Arial Black" panose="020B0A04020102020204" pitchFamily="34" charset="0"/>
              </a:rPr>
              <a:t>Q7 – Please provide any additional comments about your child’s sensory assessment.</a:t>
            </a:r>
            <a:endParaRPr lang="en-GB" dirty="0">
              <a:solidFill>
                <a:schemeClr val="bg1"/>
              </a:solidFill>
              <a:latin typeface="Arial Black" panose="020B0A04020102020204" pitchFamily="34" charset="0"/>
            </a:endParaRPr>
          </a:p>
        </p:txBody>
      </p:sp>
      <p:sp>
        <p:nvSpPr>
          <p:cNvPr id="2" name="TextBox 1">
            <a:extLst>
              <a:ext uri="{FF2B5EF4-FFF2-40B4-BE49-F238E27FC236}">
                <a16:creationId xmlns:a16="http://schemas.microsoft.com/office/drawing/2014/main" id="{9F219D4F-C72A-455F-B7AD-57CB17A50ACD}"/>
              </a:ext>
            </a:extLst>
          </p:cNvPr>
          <p:cNvSpPr txBox="1"/>
          <p:nvPr/>
        </p:nvSpPr>
        <p:spPr>
          <a:xfrm>
            <a:off x="0" y="1056443"/>
            <a:ext cx="12191997" cy="369332"/>
          </a:xfrm>
          <a:prstGeom prst="rect">
            <a:avLst/>
          </a:prstGeom>
          <a:noFill/>
        </p:spPr>
        <p:txBody>
          <a:bodyPr wrap="square" rtlCol="0">
            <a:spAutoFit/>
          </a:bodyPr>
          <a:lstStyle/>
          <a:p>
            <a:r>
              <a:rPr lang="en-GB" dirty="0"/>
              <a:t>There were 53 additional comments on this question. We will include some positive and negative examples below.</a:t>
            </a:r>
          </a:p>
        </p:txBody>
      </p:sp>
      <p:sp>
        <p:nvSpPr>
          <p:cNvPr id="3" name="TextBox 2">
            <a:extLst>
              <a:ext uri="{FF2B5EF4-FFF2-40B4-BE49-F238E27FC236}">
                <a16:creationId xmlns:a16="http://schemas.microsoft.com/office/drawing/2014/main" id="{94390145-D5B5-48D4-B6F6-2F2B913C92A3}"/>
              </a:ext>
            </a:extLst>
          </p:cNvPr>
          <p:cNvSpPr txBox="1"/>
          <p:nvPr/>
        </p:nvSpPr>
        <p:spPr>
          <a:xfrm>
            <a:off x="79899" y="1481066"/>
            <a:ext cx="6016101" cy="4524315"/>
          </a:xfrm>
          <a:prstGeom prst="rect">
            <a:avLst/>
          </a:prstGeom>
          <a:noFill/>
        </p:spPr>
        <p:txBody>
          <a:bodyPr wrap="square" rtlCol="0">
            <a:spAutoFit/>
          </a:bodyPr>
          <a:lstStyle/>
          <a:p>
            <a:r>
              <a:rPr lang="en-GB" b="1" i="1" dirty="0"/>
              <a:t>Positive</a:t>
            </a:r>
          </a:p>
          <a:p>
            <a:endParaRPr lang="en-GB" b="1" i="1" dirty="0"/>
          </a:p>
          <a:p>
            <a:pPr marL="285750" indent="-285750">
              <a:buFont typeface="Arial" panose="020B0604020202020204" pitchFamily="34" charset="0"/>
              <a:buChar char="•"/>
            </a:pPr>
            <a:r>
              <a:rPr lang="en-GB" dirty="0"/>
              <a:t>“It was fantastic. Now it’s getting the recommendations into practice that is proving difficult.”</a:t>
            </a:r>
          </a:p>
          <a:p>
            <a:pPr marL="285750" indent="-285750">
              <a:buFont typeface="Arial" panose="020B0604020202020204" pitchFamily="34" charset="0"/>
              <a:buChar char="•"/>
            </a:pPr>
            <a:r>
              <a:rPr lang="en-GB" dirty="0"/>
              <a:t>“It was a good assessment very thorough and invaluable.”</a:t>
            </a:r>
          </a:p>
          <a:p>
            <a:pPr marL="285750" indent="-285750">
              <a:buFont typeface="Arial" panose="020B0604020202020204" pitchFamily="34" charset="0"/>
              <a:buChar char="•"/>
            </a:pPr>
            <a:r>
              <a:rPr lang="en-GB" dirty="0"/>
              <a:t>“Absolutely brilliant, by far a better report than the ADHD/ASD one.”</a:t>
            </a:r>
          </a:p>
          <a:p>
            <a:pPr marL="285750" indent="-285750">
              <a:buFont typeface="Arial" panose="020B0604020202020204" pitchFamily="34" charset="0"/>
              <a:buChar char="•"/>
            </a:pPr>
            <a:r>
              <a:rPr lang="en-GB" dirty="0"/>
              <a:t>“This made a huge difference to our family but could do with being updated every 7 years for changing demands, development and needs.”</a:t>
            </a:r>
          </a:p>
          <a:p>
            <a:pPr marL="285750" indent="-285750">
              <a:buFont typeface="Arial" panose="020B0604020202020204" pitchFamily="34" charset="0"/>
              <a:buChar char="•"/>
            </a:pPr>
            <a:r>
              <a:rPr lang="en-GB" dirty="0"/>
              <a:t>“The private sensory assessment was the one thing that finally explained what was going on and why some more obvious challenges weren’t responding to support and the sensory issues were a hugely contributing factor. It was the key to everything.”</a:t>
            </a:r>
          </a:p>
          <a:p>
            <a:pPr marL="285750" indent="-285750">
              <a:buFont typeface="Arial" panose="020B0604020202020204" pitchFamily="34" charset="0"/>
              <a:buChar char="•"/>
            </a:pPr>
            <a:endParaRPr lang="en-GB" dirty="0"/>
          </a:p>
        </p:txBody>
      </p:sp>
      <p:sp>
        <p:nvSpPr>
          <p:cNvPr id="9" name="TextBox 8">
            <a:extLst>
              <a:ext uri="{FF2B5EF4-FFF2-40B4-BE49-F238E27FC236}">
                <a16:creationId xmlns:a16="http://schemas.microsoft.com/office/drawing/2014/main" id="{4FE9A9F9-A65F-4D10-B140-BE7FBA973A59}"/>
              </a:ext>
            </a:extLst>
          </p:cNvPr>
          <p:cNvSpPr txBox="1"/>
          <p:nvPr/>
        </p:nvSpPr>
        <p:spPr>
          <a:xfrm>
            <a:off x="6096000" y="1480180"/>
            <a:ext cx="6016101" cy="4883675"/>
          </a:xfrm>
          <a:prstGeom prst="rect">
            <a:avLst/>
          </a:prstGeom>
          <a:noFill/>
        </p:spPr>
        <p:txBody>
          <a:bodyPr wrap="square" rtlCol="0">
            <a:spAutoFit/>
          </a:bodyPr>
          <a:lstStyle/>
          <a:p>
            <a:endParaRPr lang="en-GB" dirty="0"/>
          </a:p>
        </p:txBody>
      </p:sp>
      <p:sp>
        <p:nvSpPr>
          <p:cNvPr id="13" name="TextBox 12">
            <a:extLst>
              <a:ext uri="{FF2B5EF4-FFF2-40B4-BE49-F238E27FC236}">
                <a16:creationId xmlns:a16="http://schemas.microsoft.com/office/drawing/2014/main" id="{C3E9D1E0-BBA4-4833-A609-BEE420EF03D6}"/>
              </a:ext>
            </a:extLst>
          </p:cNvPr>
          <p:cNvSpPr txBox="1"/>
          <p:nvPr/>
        </p:nvSpPr>
        <p:spPr>
          <a:xfrm>
            <a:off x="6095997" y="1476050"/>
            <a:ext cx="6016101" cy="4524315"/>
          </a:xfrm>
          <a:prstGeom prst="rect">
            <a:avLst/>
          </a:prstGeom>
          <a:noFill/>
        </p:spPr>
        <p:txBody>
          <a:bodyPr wrap="square" rtlCol="0">
            <a:spAutoFit/>
          </a:bodyPr>
          <a:lstStyle/>
          <a:p>
            <a:r>
              <a:rPr lang="en-GB" b="1" i="1" dirty="0"/>
              <a:t>Negative</a:t>
            </a:r>
          </a:p>
          <a:p>
            <a:endParaRPr lang="en-GB" b="1" i="1" dirty="0"/>
          </a:p>
          <a:p>
            <a:pPr marL="285750" indent="-285750">
              <a:buFont typeface="Arial" panose="020B0604020202020204" pitchFamily="34" charset="0"/>
              <a:buChar char="•"/>
            </a:pPr>
            <a:r>
              <a:rPr lang="en-GB" b="1" i="1" dirty="0"/>
              <a:t>“</a:t>
            </a:r>
            <a:r>
              <a:rPr lang="en-GB" dirty="0"/>
              <a:t>We did the sensory passport but never got a reason or explanation of it’s outcomes. Never saw the outcomes.”</a:t>
            </a:r>
          </a:p>
          <a:p>
            <a:pPr marL="285750" indent="-285750">
              <a:buFont typeface="Arial" panose="020B0604020202020204" pitchFamily="34" charset="0"/>
              <a:buChar char="•"/>
            </a:pPr>
            <a:r>
              <a:rPr lang="en-GB" b="1" i="1" dirty="0"/>
              <a:t>“</a:t>
            </a:r>
            <a:r>
              <a:rPr lang="en-GB" dirty="0"/>
              <a:t>Was refused assessment due to funding in Calderdale.”</a:t>
            </a:r>
          </a:p>
          <a:p>
            <a:pPr marL="285750" indent="-285750">
              <a:buFont typeface="Arial" panose="020B0604020202020204" pitchFamily="34" charset="0"/>
              <a:buChar char="•"/>
            </a:pPr>
            <a:r>
              <a:rPr lang="en-GB" b="1" i="1" dirty="0"/>
              <a:t>“</a:t>
            </a:r>
            <a:r>
              <a:rPr lang="en-GB" dirty="0"/>
              <a:t>My child was diagnosed and received treatment for sensory processing disorder out of area. When we moved to Calderdale this diagnosis was not recognised, and no continuing care was provided. School have implemented their sensory diet originally provided out of area, but this is now several years out of date.”</a:t>
            </a:r>
          </a:p>
          <a:p>
            <a:pPr marL="285750" indent="-285750">
              <a:buFont typeface="Arial" panose="020B0604020202020204" pitchFamily="34" charset="0"/>
              <a:buChar char="•"/>
            </a:pPr>
            <a:r>
              <a:rPr lang="en-GB" dirty="0"/>
              <a:t>“Getting professionals to listen and do a referral is a nightmare.”</a:t>
            </a:r>
          </a:p>
          <a:p>
            <a:pPr marL="285750" indent="-285750">
              <a:buFont typeface="Arial" panose="020B0604020202020204" pitchFamily="34" charset="0"/>
              <a:buChar char="•"/>
            </a:pPr>
            <a:r>
              <a:rPr lang="en-GB" dirty="0"/>
              <a:t>“Tried to approach GP but was made to feel like [a sensory assessment] was not needed.”</a:t>
            </a:r>
          </a:p>
          <a:p>
            <a:pPr marL="285750" indent="-285750">
              <a:buFont typeface="Arial" panose="020B0604020202020204" pitchFamily="34" charset="0"/>
              <a:buChar char="•"/>
            </a:pPr>
            <a:endParaRPr lang="en-GB" b="1" i="1" dirty="0"/>
          </a:p>
        </p:txBody>
      </p:sp>
    </p:spTree>
    <p:extLst>
      <p:ext uri="{BB962C8B-B14F-4D97-AF65-F5344CB8AC3E}">
        <p14:creationId xmlns:p14="http://schemas.microsoft.com/office/powerpoint/2010/main" val="2805519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3" y="350703"/>
            <a:ext cx="10848517"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B6688648-D144-4352-99B4-CC24464F2E0A}"/>
              </a:ext>
            </a:extLst>
          </p:cNvPr>
          <p:cNvSpPr txBox="1"/>
          <p:nvPr/>
        </p:nvSpPr>
        <p:spPr>
          <a:xfrm>
            <a:off x="0" y="429357"/>
            <a:ext cx="10981678" cy="400110"/>
          </a:xfrm>
          <a:prstGeom prst="rect">
            <a:avLst/>
          </a:prstGeom>
          <a:noFill/>
        </p:spPr>
        <p:txBody>
          <a:bodyPr wrap="square">
            <a:spAutoFit/>
          </a:bodyPr>
          <a:lstStyle/>
          <a:p>
            <a:r>
              <a:rPr lang="en-GB" sz="2000" dirty="0">
                <a:solidFill>
                  <a:schemeClr val="bg1"/>
                </a:solidFill>
                <a:latin typeface="Arial Black" panose="020B0A04020102020204" pitchFamily="34" charset="0"/>
              </a:rPr>
              <a:t>Q8 – If you child has had a sensory assessment, how did the process go?</a:t>
            </a:r>
            <a:endParaRPr lang="en-GB" dirty="0">
              <a:solidFill>
                <a:schemeClr val="bg1"/>
              </a:solidFill>
              <a:latin typeface="Arial Black" panose="020B0A04020102020204" pitchFamily="34" charset="0"/>
            </a:endParaRPr>
          </a:p>
        </p:txBody>
      </p:sp>
      <p:pic>
        <p:nvPicPr>
          <p:cNvPr id="4" name="Picture 3">
            <a:extLst>
              <a:ext uri="{FF2B5EF4-FFF2-40B4-BE49-F238E27FC236}">
                <a16:creationId xmlns:a16="http://schemas.microsoft.com/office/drawing/2014/main" id="{E1762455-8984-4603-BB8F-AE7FEF0BD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20" y="957195"/>
            <a:ext cx="6547514" cy="5536919"/>
          </a:xfrm>
          <a:prstGeom prst="rect">
            <a:avLst/>
          </a:prstGeom>
        </p:spPr>
      </p:pic>
      <p:sp>
        <p:nvSpPr>
          <p:cNvPr id="6" name="TextBox 5">
            <a:extLst>
              <a:ext uri="{FF2B5EF4-FFF2-40B4-BE49-F238E27FC236}">
                <a16:creationId xmlns:a16="http://schemas.microsoft.com/office/drawing/2014/main" id="{BA562EDB-936F-43AB-8161-C74210EA4621}"/>
              </a:ext>
            </a:extLst>
          </p:cNvPr>
          <p:cNvSpPr txBox="1"/>
          <p:nvPr/>
        </p:nvSpPr>
        <p:spPr>
          <a:xfrm>
            <a:off x="6698434" y="1035845"/>
            <a:ext cx="5342646" cy="4247317"/>
          </a:xfrm>
          <a:prstGeom prst="rect">
            <a:avLst/>
          </a:prstGeom>
          <a:noFill/>
        </p:spPr>
        <p:txBody>
          <a:bodyPr wrap="square" rtlCol="0">
            <a:spAutoFit/>
          </a:bodyPr>
          <a:lstStyle/>
          <a:p>
            <a:pPr marL="285750" indent="-285750">
              <a:buFont typeface="Arial" panose="020B0604020202020204" pitchFamily="34" charset="0"/>
              <a:buChar char="•"/>
            </a:pPr>
            <a:r>
              <a:rPr lang="en-GB" dirty="0"/>
              <a:t>This question was not applicable for the vast majority of survey respondents.</a:t>
            </a:r>
          </a:p>
          <a:p>
            <a:pPr marL="285750" indent="-285750">
              <a:buFont typeface="Arial" panose="020B0604020202020204" pitchFamily="34" charset="0"/>
              <a:buChar char="•"/>
            </a:pPr>
            <a:r>
              <a:rPr lang="en-GB" dirty="0"/>
              <a:t>We will calculate percentages based on those who didn’t answer ‘Not Applicable’ or ‘Other’.</a:t>
            </a:r>
          </a:p>
          <a:p>
            <a:pPr marL="285750" indent="-285750">
              <a:buFont typeface="Arial" panose="020B0604020202020204" pitchFamily="34" charset="0"/>
              <a:buChar char="•"/>
            </a:pPr>
            <a:r>
              <a:rPr lang="en-GB" dirty="0"/>
              <a:t>This leaves a remaining 30 respondents</a:t>
            </a:r>
          </a:p>
          <a:p>
            <a:pPr marL="285750" indent="-285750">
              <a:buFont typeface="Arial" panose="020B0604020202020204" pitchFamily="34" charset="0"/>
              <a:buChar char="•"/>
            </a:pPr>
            <a:r>
              <a:rPr lang="en-GB" dirty="0"/>
              <a:t>50% of which said ‘it was a positive experience and met our needs’.</a:t>
            </a:r>
          </a:p>
          <a:p>
            <a:pPr marL="285750" indent="-285750">
              <a:buFont typeface="Arial" panose="020B0604020202020204" pitchFamily="34" charset="0"/>
              <a:buChar char="•"/>
            </a:pPr>
            <a:r>
              <a:rPr lang="en-GB" dirty="0"/>
              <a:t>30% of which said ‘it was challenging but eventually met our needs’.</a:t>
            </a:r>
          </a:p>
          <a:p>
            <a:pPr marL="285750" indent="-285750">
              <a:buFont typeface="Arial" panose="020B0604020202020204" pitchFamily="34" charset="0"/>
              <a:buChar char="•"/>
            </a:pPr>
            <a:r>
              <a:rPr lang="en-GB" dirty="0"/>
              <a:t>20% of which said ‘it did not meet our needs.’</a:t>
            </a:r>
          </a:p>
          <a:p>
            <a:pPr marL="285750" indent="-285750">
              <a:buFont typeface="Arial" panose="020B0604020202020204" pitchFamily="34" charset="0"/>
              <a:buChar char="•"/>
            </a:pPr>
            <a:r>
              <a:rPr lang="en-GB" dirty="0"/>
              <a:t>This is a very small sample of people who’ve actually been through the process, but it’s good to see 80% had needs met.</a:t>
            </a:r>
          </a:p>
          <a:p>
            <a:pPr marL="285750" indent="-285750">
              <a:buFont typeface="Arial" panose="020B0604020202020204" pitchFamily="34" charset="0"/>
              <a:buChar char="•"/>
            </a:pPr>
            <a:r>
              <a:rPr lang="en-GB" dirty="0"/>
              <a:t>A lot of the ‘other comments’ either had more context or were not relevant to this question.</a:t>
            </a:r>
          </a:p>
        </p:txBody>
      </p:sp>
    </p:spTree>
    <p:extLst>
      <p:ext uri="{BB962C8B-B14F-4D97-AF65-F5344CB8AC3E}">
        <p14:creationId xmlns:p14="http://schemas.microsoft.com/office/powerpoint/2010/main" val="1206929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2" y="350705"/>
            <a:ext cx="12192000"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rgbClr val="1D9DD9"/>
              </a:solidFill>
            </a:endParaRPr>
          </a:p>
        </p:txBody>
      </p:sp>
      <p:sp>
        <p:nvSpPr>
          <p:cNvPr id="12" name="TextBox 11">
            <a:extLst>
              <a:ext uri="{FF2B5EF4-FFF2-40B4-BE49-F238E27FC236}">
                <a16:creationId xmlns:a16="http://schemas.microsoft.com/office/drawing/2014/main" id="{3A395DB5-F6C1-BC8A-1558-F6E6993B1B57}"/>
              </a:ext>
            </a:extLst>
          </p:cNvPr>
          <p:cNvSpPr txBox="1"/>
          <p:nvPr/>
        </p:nvSpPr>
        <p:spPr>
          <a:xfrm>
            <a:off x="-4" y="432875"/>
            <a:ext cx="12138338" cy="523220"/>
          </a:xfrm>
          <a:prstGeom prst="rect">
            <a:avLst/>
          </a:prstGeom>
          <a:noFill/>
        </p:spPr>
        <p:txBody>
          <a:bodyPr wrap="square">
            <a:spAutoFit/>
          </a:bodyPr>
          <a:lstStyle/>
          <a:p>
            <a:r>
              <a:rPr lang="en-US" sz="2800" dirty="0">
                <a:solidFill>
                  <a:schemeClr val="bg1"/>
                </a:solidFill>
                <a:latin typeface="Arial Black" panose="020B0A04020102020204" pitchFamily="34" charset="0"/>
              </a:rPr>
              <a:t>Q9 – If you had a sensory assessment, who carried it out? </a:t>
            </a:r>
            <a:endParaRPr lang="en-GB" sz="2800" dirty="0">
              <a:solidFill>
                <a:schemeClr val="bg1"/>
              </a:solidFill>
              <a:latin typeface="Arial Black" panose="020B0A04020102020204" pitchFamily="34" charset="0"/>
            </a:endParaRPr>
          </a:p>
        </p:txBody>
      </p:sp>
      <p:sp>
        <p:nvSpPr>
          <p:cNvPr id="11" name="Rectangle 10">
            <a:extLst>
              <a:ext uri="{FF2B5EF4-FFF2-40B4-BE49-F238E27FC236}">
                <a16:creationId xmlns:a16="http://schemas.microsoft.com/office/drawing/2014/main" id="{1E661493-5158-49D5-969B-82C61CF31346}"/>
              </a:ext>
            </a:extLst>
          </p:cNvPr>
          <p:cNvSpPr/>
          <p:nvPr/>
        </p:nvSpPr>
        <p:spPr>
          <a:xfrm>
            <a:off x="0" y="-13190"/>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5D0D65F1-69DC-4D24-AF02-46041856A124}"/>
              </a:ext>
            </a:extLst>
          </p:cNvPr>
          <p:cNvSpPr/>
          <p:nvPr/>
        </p:nvSpPr>
        <p:spPr>
          <a:xfrm>
            <a:off x="-2" y="6525261"/>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41185CA3-A3FF-480F-BA72-9E54A7103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76" y="1001672"/>
            <a:ext cx="6254642" cy="5478012"/>
          </a:xfrm>
          <a:prstGeom prst="rect">
            <a:avLst/>
          </a:prstGeom>
        </p:spPr>
      </p:pic>
      <p:sp>
        <p:nvSpPr>
          <p:cNvPr id="4" name="TextBox 3">
            <a:extLst>
              <a:ext uri="{FF2B5EF4-FFF2-40B4-BE49-F238E27FC236}">
                <a16:creationId xmlns:a16="http://schemas.microsoft.com/office/drawing/2014/main" id="{368EF116-7613-4390-B8B4-31527117AA80}"/>
              </a:ext>
            </a:extLst>
          </p:cNvPr>
          <p:cNvSpPr txBox="1"/>
          <p:nvPr/>
        </p:nvSpPr>
        <p:spPr>
          <a:xfrm>
            <a:off x="6560598" y="1074198"/>
            <a:ext cx="5462726" cy="3693319"/>
          </a:xfrm>
          <a:prstGeom prst="rect">
            <a:avLst/>
          </a:prstGeom>
          <a:noFill/>
        </p:spPr>
        <p:txBody>
          <a:bodyPr wrap="square" rtlCol="0">
            <a:spAutoFit/>
          </a:bodyPr>
          <a:lstStyle/>
          <a:p>
            <a:pPr marL="285750" indent="-285750">
              <a:buFont typeface="Arial" panose="020B0604020202020204" pitchFamily="34" charset="0"/>
              <a:buChar char="•"/>
            </a:pPr>
            <a:r>
              <a:rPr lang="en-GB" dirty="0"/>
              <a:t>There was a lot of people who answered not sure, or answered NA under Other. We’ll do some percentages based on the people who picked out an option, which was 33 people.</a:t>
            </a:r>
          </a:p>
          <a:p>
            <a:pPr marL="285750" indent="-285750">
              <a:buFont typeface="Arial" panose="020B0604020202020204" pitchFamily="34" charset="0"/>
              <a:buChar char="•"/>
            </a:pPr>
            <a:r>
              <a:rPr lang="en-GB" dirty="0"/>
              <a:t>76% had their assessment from a Private Occupational Therapist.</a:t>
            </a:r>
          </a:p>
          <a:p>
            <a:pPr marL="285750" indent="-285750">
              <a:buFont typeface="Arial" panose="020B0604020202020204" pitchFamily="34" charset="0"/>
              <a:buChar char="•"/>
            </a:pPr>
            <a:r>
              <a:rPr lang="en-GB" dirty="0"/>
              <a:t>15% had their assessment from a teacher in school.</a:t>
            </a:r>
          </a:p>
          <a:p>
            <a:pPr marL="285750" indent="-285750">
              <a:buFont typeface="Arial" panose="020B0604020202020204" pitchFamily="34" charset="0"/>
              <a:buChar char="•"/>
            </a:pPr>
            <a:r>
              <a:rPr lang="en-GB" dirty="0"/>
              <a:t>3% had their assessment via an external person coming into school.</a:t>
            </a:r>
          </a:p>
          <a:p>
            <a:pPr marL="285750" indent="-285750">
              <a:buFont typeface="Arial" panose="020B0604020202020204" pitchFamily="34" charset="0"/>
              <a:buChar char="•"/>
            </a:pPr>
            <a:r>
              <a:rPr lang="en-GB" dirty="0"/>
              <a:t>6% had their assessment via an occupational therapist in school.</a:t>
            </a:r>
          </a:p>
          <a:p>
            <a:pPr marL="285750" indent="-285750">
              <a:buFont typeface="Arial" panose="020B0604020202020204" pitchFamily="34" charset="0"/>
              <a:buChar char="•"/>
            </a:pPr>
            <a:r>
              <a:rPr lang="en-GB" dirty="0"/>
              <a:t>There were a few variants listed under ‘Other’; ‘hospital’, ‘clinical psychologist’ and ‘SALT’.</a:t>
            </a:r>
          </a:p>
        </p:txBody>
      </p:sp>
    </p:spTree>
    <p:extLst>
      <p:ext uri="{BB962C8B-B14F-4D97-AF65-F5344CB8AC3E}">
        <p14:creationId xmlns:p14="http://schemas.microsoft.com/office/powerpoint/2010/main" val="2973143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2" y="350704"/>
            <a:ext cx="12192000"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rgbClr val="1D9DD9"/>
              </a:solidFill>
            </a:endParaRPr>
          </a:p>
        </p:txBody>
      </p:sp>
      <p:sp>
        <p:nvSpPr>
          <p:cNvPr id="11" name="Rectangle 10">
            <a:extLst>
              <a:ext uri="{FF2B5EF4-FFF2-40B4-BE49-F238E27FC236}">
                <a16:creationId xmlns:a16="http://schemas.microsoft.com/office/drawing/2014/main" id="{1E661493-5158-49D5-969B-82C61CF31346}"/>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5D0D65F1-69DC-4D24-AF02-46041856A124}"/>
              </a:ext>
            </a:extLst>
          </p:cNvPr>
          <p:cNvSpPr/>
          <p:nvPr/>
        </p:nvSpPr>
        <p:spPr>
          <a:xfrm>
            <a:off x="-2" y="6525261"/>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4AE88E2-FDF0-4A17-8F73-61269E10CE5E}"/>
              </a:ext>
            </a:extLst>
          </p:cNvPr>
          <p:cNvSpPr txBox="1"/>
          <p:nvPr/>
        </p:nvSpPr>
        <p:spPr>
          <a:xfrm>
            <a:off x="53662" y="469283"/>
            <a:ext cx="12138338" cy="369332"/>
          </a:xfrm>
          <a:prstGeom prst="rect">
            <a:avLst/>
          </a:prstGeom>
          <a:noFill/>
        </p:spPr>
        <p:txBody>
          <a:bodyPr wrap="square">
            <a:spAutoFit/>
          </a:bodyPr>
          <a:lstStyle/>
          <a:p>
            <a:r>
              <a:rPr lang="en-US" dirty="0">
                <a:solidFill>
                  <a:schemeClr val="bg1"/>
                </a:solidFill>
                <a:latin typeface="Arial Black" panose="020B0A04020102020204" pitchFamily="34" charset="0"/>
              </a:rPr>
              <a:t>Q10 – Have you ever had to pay privately for sensory help, advice or services for your child?</a:t>
            </a:r>
            <a:endParaRPr lang="en-GB" dirty="0">
              <a:solidFill>
                <a:schemeClr val="bg1"/>
              </a:solidFill>
              <a:latin typeface="Arial Black" panose="020B0A04020102020204" pitchFamily="34" charset="0"/>
            </a:endParaRPr>
          </a:p>
        </p:txBody>
      </p:sp>
      <p:pic>
        <p:nvPicPr>
          <p:cNvPr id="4" name="Picture 3">
            <a:extLst>
              <a:ext uri="{FF2B5EF4-FFF2-40B4-BE49-F238E27FC236}">
                <a16:creationId xmlns:a16="http://schemas.microsoft.com/office/drawing/2014/main" id="{54949B73-2B87-4089-B12A-13F110801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128510"/>
            <a:ext cx="7900863" cy="5312945"/>
          </a:xfrm>
          <a:prstGeom prst="rect">
            <a:avLst/>
          </a:prstGeom>
        </p:spPr>
      </p:pic>
      <p:sp>
        <p:nvSpPr>
          <p:cNvPr id="5" name="TextBox 4">
            <a:extLst>
              <a:ext uri="{FF2B5EF4-FFF2-40B4-BE49-F238E27FC236}">
                <a16:creationId xmlns:a16="http://schemas.microsoft.com/office/drawing/2014/main" id="{4A8429A0-583E-41BF-A684-752C0AC4D970}"/>
              </a:ext>
            </a:extLst>
          </p:cNvPr>
          <p:cNvSpPr txBox="1"/>
          <p:nvPr/>
        </p:nvSpPr>
        <p:spPr>
          <a:xfrm>
            <a:off x="7900861" y="1065320"/>
            <a:ext cx="4119504" cy="3693319"/>
          </a:xfrm>
          <a:prstGeom prst="rect">
            <a:avLst/>
          </a:prstGeom>
          <a:noFill/>
        </p:spPr>
        <p:txBody>
          <a:bodyPr wrap="square" rtlCol="0">
            <a:spAutoFit/>
          </a:bodyPr>
          <a:lstStyle/>
          <a:p>
            <a:pPr marL="285750" indent="-285750">
              <a:buFont typeface="Arial" panose="020B0604020202020204" pitchFamily="34" charset="0"/>
              <a:buChar char="•"/>
            </a:pPr>
            <a:r>
              <a:rPr lang="en-GB" dirty="0"/>
              <a:t>47% of respondents indicated they have never accessed any sensory help or support for their child, so these respondents will fit into both the ‘No’ and ‘Not applicable’ category in this question.</a:t>
            </a:r>
          </a:p>
          <a:p>
            <a:pPr marL="285750" indent="-285750">
              <a:buFont typeface="Arial" panose="020B0604020202020204" pitchFamily="34" charset="0"/>
              <a:buChar char="•"/>
            </a:pPr>
            <a:r>
              <a:rPr lang="en-GB" dirty="0"/>
              <a:t>There are quite a lot of free support options in Calderdale, such as peer support, coffee mornings etc which people can access.</a:t>
            </a:r>
          </a:p>
          <a:p>
            <a:pPr marL="285750" indent="-285750">
              <a:buFont typeface="Arial" panose="020B0604020202020204" pitchFamily="34" charset="0"/>
              <a:buChar char="•"/>
            </a:pPr>
            <a:r>
              <a:rPr lang="en-GB" dirty="0"/>
              <a:t>There is still, however, a burden on Parent Carers to spend money when accessing more specialist support.</a:t>
            </a:r>
          </a:p>
        </p:txBody>
      </p:sp>
    </p:spTree>
    <p:extLst>
      <p:ext uri="{BB962C8B-B14F-4D97-AF65-F5344CB8AC3E}">
        <p14:creationId xmlns:p14="http://schemas.microsoft.com/office/powerpoint/2010/main" val="664049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2" y="350704"/>
            <a:ext cx="12192000"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rgbClr val="1D9DD9"/>
              </a:solidFill>
            </a:endParaRPr>
          </a:p>
        </p:txBody>
      </p:sp>
      <p:sp>
        <p:nvSpPr>
          <p:cNvPr id="11" name="Rectangle 10">
            <a:extLst>
              <a:ext uri="{FF2B5EF4-FFF2-40B4-BE49-F238E27FC236}">
                <a16:creationId xmlns:a16="http://schemas.microsoft.com/office/drawing/2014/main" id="{1E661493-5158-49D5-969B-82C61CF31346}"/>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5D0D65F1-69DC-4D24-AF02-46041856A124}"/>
              </a:ext>
            </a:extLst>
          </p:cNvPr>
          <p:cNvSpPr/>
          <p:nvPr/>
        </p:nvSpPr>
        <p:spPr>
          <a:xfrm>
            <a:off x="-2" y="6525261"/>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4AE88E2-FDF0-4A17-8F73-61269E10CE5E}"/>
              </a:ext>
            </a:extLst>
          </p:cNvPr>
          <p:cNvSpPr txBox="1"/>
          <p:nvPr/>
        </p:nvSpPr>
        <p:spPr>
          <a:xfrm>
            <a:off x="53662" y="469283"/>
            <a:ext cx="12138338" cy="369332"/>
          </a:xfrm>
          <a:prstGeom prst="rect">
            <a:avLst/>
          </a:prstGeom>
          <a:noFill/>
        </p:spPr>
        <p:txBody>
          <a:bodyPr wrap="square" lIns="91440" tIns="45720" rIns="91440" bIns="45720" anchor="t">
            <a:spAutoFit/>
          </a:bodyPr>
          <a:lstStyle/>
          <a:p>
            <a:r>
              <a:rPr lang="en-US" dirty="0">
                <a:solidFill>
                  <a:schemeClr val="bg1"/>
                </a:solidFill>
                <a:latin typeface="Arial Black"/>
              </a:rPr>
              <a:t>Q11 – If yes, what was the main reason for doing so?</a:t>
            </a:r>
            <a:endParaRPr lang="en-GB" dirty="0">
              <a:solidFill>
                <a:schemeClr val="bg1"/>
              </a:solidFill>
              <a:latin typeface="Arial Black"/>
            </a:endParaRPr>
          </a:p>
        </p:txBody>
      </p:sp>
      <p:pic>
        <p:nvPicPr>
          <p:cNvPr id="2" name="Picture 1">
            <a:extLst>
              <a:ext uri="{FF2B5EF4-FFF2-40B4-BE49-F238E27FC236}">
                <a16:creationId xmlns:a16="http://schemas.microsoft.com/office/drawing/2014/main" id="{166AB55D-343B-F243-6194-6A1085E936B5}"/>
              </a:ext>
            </a:extLst>
          </p:cNvPr>
          <p:cNvPicPr>
            <a:picLocks noChangeAspect="1"/>
          </p:cNvPicPr>
          <p:nvPr/>
        </p:nvPicPr>
        <p:blipFill rotWithShape="1">
          <a:blip r:embed="rId3"/>
          <a:srcRect b="7925"/>
          <a:stretch/>
        </p:blipFill>
        <p:spPr>
          <a:xfrm>
            <a:off x="0" y="1250963"/>
            <a:ext cx="7404000" cy="4448501"/>
          </a:xfrm>
          <a:prstGeom prst="rect">
            <a:avLst/>
          </a:prstGeom>
        </p:spPr>
      </p:pic>
      <p:sp>
        <p:nvSpPr>
          <p:cNvPr id="3" name="TextBox 2">
            <a:extLst>
              <a:ext uri="{FF2B5EF4-FFF2-40B4-BE49-F238E27FC236}">
                <a16:creationId xmlns:a16="http://schemas.microsoft.com/office/drawing/2014/main" id="{50702717-FF97-49C5-01B5-C416FF5B740D}"/>
              </a:ext>
            </a:extLst>
          </p:cNvPr>
          <p:cNvSpPr txBox="1"/>
          <p:nvPr/>
        </p:nvSpPr>
        <p:spPr>
          <a:xfrm>
            <a:off x="7594169" y="1097796"/>
            <a:ext cx="4455762"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ea typeface="Calibri" panose="020F0502020204030204"/>
                <a:cs typeface="Calibri" panose="020F0502020204030204"/>
              </a:rPr>
              <a:t>74% of people answered 'Not applicable', so we have calculated the percentages based on the percentage of those who didn’t select 'Not Applicable'.</a:t>
            </a:r>
          </a:p>
          <a:p>
            <a:pPr marL="285750" indent="-285750">
              <a:buFont typeface="Arial"/>
              <a:buChar char="•"/>
            </a:pPr>
            <a:r>
              <a:rPr lang="en-US" dirty="0">
                <a:ea typeface="Calibri" panose="020F0502020204030204"/>
                <a:cs typeface="Calibri" panose="020F0502020204030204"/>
              </a:rPr>
              <a:t>Of the people who didn't answer 'Not Applicable', the biggest reason (40%) for using private services was a lack of public services.</a:t>
            </a:r>
          </a:p>
          <a:p>
            <a:pPr marL="285750" indent="-285750">
              <a:buFont typeface="Arial"/>
              <a:buChar char="•"/>
            </a:pPr>
            <a:r>
              <a:rPr lang="en-US" dirty="0">
                <a:ea typeface="Calibri" panose="020F0502020204030204"/>
                <a:cs typeface="Calibri" panose="020F0502020204030204"/>
              </a:rPr>
              <a:t>The lack of public sensory services is reflected across the rest of the survey responses as well.</a:t>
            </a:r>
          </a:p>
          <a:p>
            <a:pPr marL="285750" indent="-285750">
              <a:buFont typeface="Arial"/>
              <a:buChar char="•"/>
            </a:pPr>
            <a:r>
              <a:rPr lang="en-US" dirty="0">
                <a:ea typeface="Calibri" panose="020F0502020204030204"/>
                <a:cs typeface="Calibri" panose="020F0502020204030204"/>
              </a:rPr>
              <a:t>In 'other', two answers have referenced they are currently waiting to see if they can get funding.</a:t>
            </a:r>
          </a:p>
          <a:p>
            <a:pPr marL="285750" indent="-285750">
              <a:buFont typeface="Arial"/>
              <a:buChar char="•"/>
            </a:pPr>
            <a:r>
              <a:rPr lang="en-US" dirty="0">
                <a:ea typeface="Calibri" panose="020F0502020204030204"/>
                <a:cs typeface="Calibri" panose="020F0502020204030204"/>
              </a:rPr>
              <a:t>Another answer referenced they had paid for specialist toys and sensory play.</a:t>
            </a:r>
          </a:p>
          <a:p>
            <a:pPr marL="285750" indent="-285750">
              <a:buFont typeface="Arial"/>
              <a:buChar char="•"/>
            </a:pPr>
            <a:endParaRPr lang="en-US" dirty="0">
              <a:ea typeface="Calibri" panose="020F0502020204030204"/>
              <a:cs typeface="Calibri" panose="020F0502020204030204"/>
            </a:endParaRPr>
          </a:p>
        </p:txBody>
      </p:sp>
      <p:sp>
        <p:nvSpPr>
          <p:cNvPr id="4" name="TextBox 3">
            <a:extLst>
              <a:ext uri="{FF2B5EF4-FFF2-40B4-BE49-F238E27FC236}">
                <a16:creationId xmlns:a16="http://schemas.microsoft.com/office/drawing/2014/main" id="{75A0A943-B2C6-F2B8-EE72-E9DFCA28C1B2}"/>
              </a:ext>
            </a:extLst>
          </p:cNvPr>
          <p:cNvSpPr txBox="1"/>
          <p:nvPr/>
        </p:nvSpPr>
        <p:spPr>
          <a:xfrm>
            <a:off x="2574844" y="2000193"/>
            <a:ext cx="1488141" cy="37888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lnSpc>
                <a:spcPct val="150000"/>
              </a:lnSpc>
              <a:buFont typeface="Arial"/>
              <a:buChar char="•"/>
            </a:pPr>
            <a:r>
              <a:rPr lang="en-US" dirty="0">
                <a:ea typeface="Calibri" panose="020F0502020204030204"/>
                <a:cs typeface="Calibri" panose="020F0502020204030204"/>
              </a:rPr>
              <a:t>1.5%</a:t>
            </a:r>
          </a:p>
          <a:p>
            <a:pPr marL="285750" indent="-285750">
              <a:lnSpc>
                <a:spcPct val="150000"/>
              </a:lnSpc>
              <a:buFont typeface="Arial"/>
              <a:buChar char="•"/>
            </a:pPr>
            <a:r>
              <a:rPr lang="en-US" dirty="0">
                <a:ea typeface="Calibri" panose="020F0502020204030204"/>
                <a:cs typeface="Calibri" panose="020F0502020204030204"/>
              </a:rPr>
              <a:t>12.3%</a:t>
            </a:r>
          </a:p>
          <a:p>
            <a:pPr marL="285750" indent="-285750">
              <a:lnSpc>
                <a:spcPct val="150000"/>
              </a:lnSpc>
              <a:buFont typeface="Arial"/>
              <a:buChar char="•"/>
            </a:pPr>
            <a:r>
              <a:rPr lang="en-US" dirty="0">
                <a:ea typeface="Calibri" panose="020F0502020204030204"/>
                <a:cs typeface="Calibri" panose="020F0502020204030204"/>
              </a:rPr>
              <a:t>16.9%</a:t>
            </a:r>
          </a:p>
          <a:p>
            <a:pPr marL="285750" indent="-285750">
              <a:lnSpc>
                <a:spcPct val="150000"/>
              </a:lnSpc>
              <a:buFont typeface="Arial"/>
              <a:buChar char="•"/>
            </a:pPr>
            <a:r>
              <a:rPr lang="en-US" dirty="0">
                <a:ea typeface="Calibri" panose="020F0502020204030204"/>
                <a:cs typeface="Calibri" panose="020F0502020204030204"/>
              </a:rPr>
              <a:t>0%</a:t>
            </a:r>
          </a:p>
          <a:p>
            <a:pPr marL="285750" indent="-285750">
              <a:lnSpc>
                <a:spcPct val="150000"/>
              </a:lnSpc>
              <a:buFont typeface="Arial"/>
              <a:buChar char="•"/>
            </a:pPr>
            <a:r>
              <a:rPr lang="en-US" dirty="0">
                <a:ea typeface="Calibri" panose="020F0502020204030204"/>
                <a:cs typeface="Calibri" panose="020F0502020204030204"/>
              </a:rPr>
              <a:t>6.2%</a:t>
            </a:r>
          </a:p>
          <a:p>
            <a:pPr marL="285750" indent="-285750">
              <a:lnSpc>
                <a:spcPct val="150000"/>
              </a:lnSpc>
              <a:buFont typeface="Arial"/>
              <a:buChar char="•"/>
            </a:pPr>
            <a:r>
              <a:rPr lang="en-US" dirty="0">
                <a:ea typeface="Calibri" panose="020F0502020204030204"/>
                <a:cs typeface="Calibri" panose="020F0502020204030204"/>
              </a:rPr>
              <a:t>13.8%</a:t>
            </a:r>
          </a:p>
          <a:p>
            <a:pPr marL="285750" indent="-285750">
              <a:lnSpc>
                <a:spcPct val="150000"/>
              </a:lnSpc>
              <a:buFont typeface="Arial"/>
              <a:buChar char="•"/>
            </a:pPr>
            <a:r>
              <a:rPr lang="en-US" dirty="0">
                <a:ea typeface="Calibri" panose="020F0502020204030204"/>
                <a:cs typeface="Calibri" panose="020F0502020204030204"/>
              </a:rPr>
              <a:t>40%</a:t>
            </a:r>
          </a:p>
          <a:p>
            <a:pPr>
              <a:lnSpc>
                <a:spcPct val="150000"/>
              </a:lnSpc>
            </a:pPr>
            <a:endParaRPr lang="en-US" dirty="0">
              <a:ea typeface="Calibri" panose="020F0502020204030204"/>
              <a:cs typeface="Calibri" panose="020F0502020204030204"/>
            </a:endParaRPr>
          </a:p>
          <a:p>
            <a:pPr marL="285750" indent="-285750">
              <a:lnSpc>
                <a:spcPct val="150000"/>
              </a:lnSpc>
              <a:buFont typeface="Arial"/>
              <a:buChar char="•"/>
            </a:pPr>
            <a:r>
              <a:rPr lang="en-US" dirty="0">
                <a:ea typeface="Calibri" panose="020F0502020204030204"/>
                <a:cs typeface="Calibri" panose="020F0502020204030204"/>
              </a:rPr>
              <a:t>9.2%</a:t>
            </a:r>
          </a:p>
        </p:txBody>
      </p:sp>
      <p:sp>
        <p:nvSpPr>
          <p:cNvPr id="5" name="Rectangle 4">
            <a:extLst>
              <a:ext uri="{FF2B5EF4-FFF2-40B4-BE49-F238E27FC236}">
                <a16:creationId xmlns:a16="http://schemas.microsoft.com/office/drawing/2014/main" id="{16CA60B6-B579-47B2-8F90-56088873FDCA}"/>
              </a:ext>
            </a:extLst>
          </p:cNvPr>
          <p:cNvSpPr/>
          <p:nvPr/>
        </p:nvSpPr>
        <p:spPr>
          <a:xfrm>
            <a:off x="1109709" y="4935984"/>
            <a:ext cx="3719743" cy="363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4930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2" y="350704"/>
            <a:ext cx="12192000"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rgbClr val="1D9DD9"/>
              </a:solidFill>
            </a:endParaRPr>
          </a:p>
        </p:txBody>
      </p:sp>
      <p:sp>
        <p:nvSpPr>
          <p:cNvPr id="11" name="Rectangle 10">
            <a:extLst>
              <a:ext uri="{FF2B5EF4-FFF2-40B4-BE49-F238E27FC236}">
                <a16:creationId xmlns:a16="http://schemas.microsoft.com/office/drawing/2014/main" id="{1E661493-5158-49D5-969B-82C61CF31346}"/>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5D0D65F1-69DC-4D24-AF02-46041856A124}"/>
              </a:ext>
            </a:extLst>
          </p:cNvPr>
          <p:cNvSpPr/>
          <p:nvPr/>
        </p:nvSpPr>
        <p:spPr>
          <a:xfrm>
            <a:off x="-2" y="6525261"/>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4AE88E2-FDF0-4A17-8F73-61269E10CE5E}"/>
              </a:ext>
            </a:extLst>
          </p:cNvPr>
          <p:cNvSpPr txBox="1"/>
          <p:nvPr/>
        </p:nvSpPr>
        <p:spPr>
          <a:xfrm>
            <a:off x="53662" y="469283"/>
            <a:ext cx="12138338" cy="369332"/>
          </a:xfrm>
          <a:prstGeom prst="rect">
            <a:avLst/>
          </a:prstGeom>
          <a:noFill/>
        </p:spPr>
        <p:txBody>
          <a:bodyPr wrap="square" lIns="91440" tIns="45720" rIns="91440" bIns="45720" anchor="t">
            <a:spAutoFit/>
          </a:bodyPr>
          <a:lstStyle/>
          <a:p>
            <a:r>
              <a:rPr lang="en-US" dirty="0">
                <a:solidFill>
                  <a:schemeClr val="bg1"/>
                </a:solidFill>
                <a:latin typeface="Arial Black"/>
              </a:rPr>
              <a:t>Q12 – If yes, how much did you pay?</a:t>
            </a:r>
            <a:endParaRPr lang="en-GB" dirty="0">
              <a:solidFill>
                <a:schemeClr val="bg1"/>
              </a:solidFill>
              <a:latin typeface="Arial Black"/>
            </a:endParaRPr>
          </a:p>
        </p:txBody>
      </p:sp>
      <p:sp>
        <p:nvSpPr>
          <p:cNvPr id="2" name="TextBox 1">
            <a:extLst>
              <a:ext uri="{FF2B5EF4-FFF2-40B4-BE49-F238E27FC236}">
                <a16:creationId xmlns:a16="http://schemas.microsoft.com/office/drawing/2014/main" id="{59BEA0E7-E0E8-9248-9D06-8D58D62F1C4F}"/>
              </a:ext>
            </a:extLst>
          </p:cNvPr>
          <p:cNvSpPr txBox="1"/>
          <p:nvPr/>
        </p:nvSpPr>
        <p:spPr>
          <a:xfrm>
            <a:off x="226016" y="955729"/>
            <a:ext cx="11739966" cy="5601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ea typeface="Calibri" panose="020F0502020204030204"/>
                <a:cs typeface="Calibri" panose="020F0502020204030204"/>
              </a:rPr>
              <a:t>Not a lot of people have progressed to the stage (or can afford to) pay privately for sensory services and assistance, but several people have indicated that they have paid and given some information on how much it cost.</a:t>
            </a:r>
          </a:p>
          <a:p>
            <a:pPr marL="285750" indent="-285750">
              <a:buFont typeface="Arial"/>
              <a:buChar char="•"/>
            </a:pPr>
            <a:r>
              <a:rPr lang="en-US" sz="2000" dirty="0">
                <a:ea typeface="Calibri" panose="020F0502020204030204"/>
                <a:cs typeface="Calibri" panose="020F0502020204030204"/>
              </a:rPr>
              <a:t>Some have given an overall cost, whilst some have given hourly rates. We will work out averages for each.</a:t>
            </a:r>
          </a:p>
          <a:p>
            <a:pPr marL="285750" indent="-285750">
              <a:buFont typeface="Arial"/>
              <a:buChar char="•"/>
            </a:pPr>
            <a:r>
              <a:rPr lang="en-US" sz="2000" dirty="0">
                <a:ea typeface="Calibri" panose="020F0502020204030204"/>
                <a:cs typeface="Calibri" panose="020F0502020204030204"/>
              </a:rPr>
              <a:t>The average overall price for those who indicated an overall cost on the survey was £828.</a:t>
            </a:r>
          </a:p>
          <a:p>
            <a:pPr marL="285750" indent="-285750">
              <a:buFont typeface="Arial"/>
              <a:buChar char="•"/>
            </a:pPr>
            <a:r>
              <a:rPr lang="en-US" sz="2000" dirty="0">
                <a:ea typeface="Calibri" panose="020F0502020204030204"/>
                <a:cs typeface="Calibri" panose="020F0502020204030204"/>
              </a:rPr>
              <a:t>For those who indicated an hourly rate, the average was £62 per hour.</a:t>
            </a:r>
          </a:p>
          <a:p>
            <a:pPr marL="285750" indent="-285750">
              <a:buFont typeface="Arial"/>
              <a:buChar char="•"/>
            </a:pPr>
            <a:r>
              <a:rPr lang="en-US" sz="2000" dirty="0">
                <a:ea typeface="Calibri" panose="020F0502020204030204"/>
                <a:cs typeface="Calibri" panose="020F0502020204030204"/>
              </a:rPr>
              <a:t>This can allow us to extrapolate the date out more widely.</a:t>
            </a:r>
          </a:p>
          <a:p>
            <a:pPr marL="285750" indent="-285750">
              <a:buFont typeface="Arial"/>
              <a:buChar char="•"/>
            </a:pPr>
            <a:r>
              <a:rPr lang="en-US" sz="2000" dirty="0">
                <a:ea typeface="Calibri" panose="020F0502020204030204"/>
                <a:cs typeface="Calibri" panose="020F0502020204030204"/>
              </a:rPr>
              <a:t>If all 358 people who filled out this survey were to have to pay privately, this would add up to £296,424.</a:t>
            </a:r>
          </a:p>
          <a:p>
            <a:pPr marL="285750" indent="-285750">
              <a:buFont typeface="Arial"/>
              <a:buChar char="•"/>
            </a:pPr>
            <a:r>
              <a:rPr lang="en-US" sz="2000" dirty="0">
                <a:ea typeface="Calibri" panose="020F0502020204030204"/>
                <a:cs typeface="Calibri" panose="020F0502020204030204"/>
              </a:rPr>
              <a:t>Studies have indicated that 5-16% of children exhibit symptoms of sensory processing disorder. </a:t>
            </a:r>
            <a:r>
              <a:rPr lang="en-US" sz="2000" dirty="0">
                <a:ea typeface="+mn-lt"/>
                <a:cs typeface="+mn-lt"/>
              </a:rPr>
              <a:t>(Ahn, Miller et. al., 2004; Ben-</a:t>
            </a:r>
            <a:r>
              <a:rPr lang="en-US" sz="2000" err="1">
                <a:ea typeface="+mn-lt"/>
                <a:cs typeface="+mn-lt"/>
              </a:rPr>
              <a:t>Sasoon</a:t>
            </a:r>
            <a:r>
              <a:rPr lang="en-US" sz="2000" dirty="0">
                <a:ea typeface="+mn-lt"/>
                <a:cs typeface="+mn-lt"/>
              </a:rPr>
              <a:t>, Carter et. al., 2009).</a:t>
            </a:r>
          </a:p>
          <a:p>
            <a:pPr marL="285750" indent="-285750">
              <a:buFont typeface="Arial"/>
              <a:buChar char="•"/>
            </a:pPr>
            <a:r>
              <a:rPr lang="en-US" sz="2000" dirty="0">
                <a:ea typeface="+mn-lt"/>
                <a:cs typeface="+mn-lt"/>
              </a:rPr>
              <a:t>As of April 2024, Calderdale has 19,057 pupils in primary schools and 16,798 pupils in secondary schools. (35,855 total)</a:t>
            </a:r>
            <a:endParaRPr lang="en-US" sz="2000" dirty="0">
              <a:ea typeface="Calibri" panose="020F0502020204030204"/>
              <a:cs typeface="Calibri" panose="020F0502020204030204"/>
            </a:endParaRPr>
          </a:p>
          <a:p>
            <a:pPr marL="285750" indent="-285750">
              <a:buFont typeface="Arial"/>
              <a:buChar char="•"/>
            </a:pPr>
            <a:r>
              <a:rPr lang="en-US" sz="2000" dirty="0">
                <a:ea typeface="Calibri" panose="020F0502020204030204"/>
                <a:cs typeface="Calibri" panose="020F0502020204030204"/>
              </a:rPr>
              <a:t>Here are some costs based on those numbers:</a:t>
            </a:r>
          </a:p>
          <a:p>
            <a:pPr marL="285750" indent="-285750">
              <a:buFont typeface="Arial"/>
              <a:buChar char="•"/>
            </a:pPr>
            <a:r>
              <a:rPr lang="en-US" sz="2000" dirty="0">
                <a:ea typeface="Calibri" panose="020F0502020204030204"/>
                <a:cs typeface="Calibri" panose="020F0502020204030204"/>
              </a:rPr>
              <a:t>If 5% of these families paid privately, it would cost £1,484,397 based on an average cost of £828.</a:t>
            </a:r>
          </a:p>
          <a:p>
            <a:pPr marL="285750" indent="-285750">
              <a:buFont typeface="Arial"/>
              <a:buChar char="•"/>
            </a:pPr>
            <a:r>
              <a:rPr lang="en-US" sz="2000" dirty="0">
                <a:ea typeface="Calibri" panose="020F0502020204030204"/>
                <a:cs typeface="Calibri" panose="020F0502020204030204"/>
              </a:rPr>
              <a:t>If 16% of these families paid privately (upper end of the SPD symptoms prevalence estimate), it would cost £4,750,070 based on an average cost of £828.</a:t>
            </a:r>
          </a:p>
          <a:p>
            <a:pPr marL="285750" indent="-285750">
              <a:buFont typeface="Arial"/>
              <a:buChar char="•"/>
            </a:pPr>
            <a:r>
              <a:rPr lang="en-US" sz="2000" dirty="0">
                <a:ea typeface="Calibri" panose="020F0502020204030204"/>
                <a:cs typeface="Calibri" panose="020F0502020204030204"/>
              </a:rPr>
              <a:t>This shows the potential scale of the cost burden for private sensory services in Calderdale.</a:t>
            </a:r>
          </a:p>
          <a:p>
            <a:pPr marL="285750" indent="-285750">
              <a:buFont typeface="Arial"/>
              <a:buChar char="•"/>
            </a:pP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1793449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2" y="350704"/>
            <a:ext cx="12192000"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rgbClr val="1D9DD9"/>
              </a:solidFill>
            </a:endParaRPr>
          </a:p>
        </p:txBody>
      </p:sp>
      <p:sp>
        <p:nvSpPr>
          <p:cNvPr id="11" name="Rectangle 10">
            <a:extLst>
              <a:ext uri="{FF2B5EF4-FFF2-40B4-BE49-F238E27FC236}">
                <a16:creationId xmlns:a16="http://schemas.microsoft.com/office/drawing/2014/main" id="{1E661493-5158-49D5-969B-82C61CF31346}"/>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5D0D65F1-69DC-4D24-AF02-46041856A124}"/>
              </a:ext>
            </a:extLst>
          </p:cNvPr>
          <p:cNvSpPr/>
          <p:nvPr/>
        </p:nvSpPr>
        <p:spPr>
          <a:xfrm>
            <a:off x="-2" y="6525261"/>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4AE88E2-FDF0-4A17-8F73-61269E10CE5E}"/>
              </a:ext>
            </a:extLst>
          </p:cNvPr>
          <p:cNvSpPr txBox="1"/>
          <p:nvPr/>
        </p:nvSpPr>
        <p:spPr>
          <a:xfrm>
            <a:off x="53662" y="469283"/>
            <a:ext cx="12138338" cy="369332"/>
          </a:xfrm>
          <a:prstGeom prst="rect">
            <a:avLst/>
          </a:prstGeom>
          <a:noFill/>
        </p:spPr>
        <p:txBody>
          <a:bodyPr wrap="square" lIns="91440" tIns="45720" rIns="91440" bIns="45720" anchor="t">
            <a:spAutoFit/>
          </a:bodyPr>
          <a:lstStyle/>
          <a:p>
            <a:r>
              <a:rPr lang="en-US" dirty="0">
                <a:solidFill>
                  <a:schemeClr val="bg1"/>
                </a:solidFill>
                <a:latin typeface="Arial Black"/>
              </a:rPr>
              <a:t>Q13 – </a:t>
            </a:r>
            <a:r>
              <a:rPr lang="en-US" dirty="0">
                <a:solidFill>
                  <a:schemeClr val="bg1"/>
                </a:solidFill>
                <a:latin typeface="Arial Black"/>
                <a:ea typeface="Calibri"/>
                <a:cs typeface="Calibri"/>
              </a:rPr>
              <a:t>I</a:t>
            </a:r>
            <a:r>
              <a:rPr lang="en-GB" dirty="0">
                <a:solidFill>
                  <a:schemeClr val="bg1"/>
                </a:solidFill>
                <a:latin typeface="Arial Black"/>
                <a:ea typeface="Calibri"/>
                <a:cs typeface="Calibri"/>
              </a:rPr>
              <a:t>f yes, what did you pay for and where?</a:t>
            </a:r>
            <a:endParaRPr lang="en-GB" dirty="0">
              <a:solidFill>
                <a:schemeClr val="bg1"/>
              </a:solidFill>
              <a:latin typeface="Arial Black"/>
            </a:endParaRPr>
          </a:p>
        </p:txBody>
      </p:sp>
      <p:sp>
        <p:nvSpPr>
          <p:cNvPr id="2" name="TextBox 1">
            <a:extLst>
              <a:ext uri="{FF2B5EF4-FFF2-40B4-BE49-F238E27FC236}">
                <a16:creationId xmlns:a16="http://schemas.microsoft.com/office/drawing/2014/main" id="{171B9758-DF97-56E5-2883-1212D3ED7A12}"/>
              </a:ext>
            </a:extLst>
          </p:cNvPr>
          <p:cNvSpPr txBox="1"/>
          <p:nvPr/>
        </p:nvSpPr>
        <p:spPr>
          <a:xfrm>
            <a:off x="6747028" y="975160"/>
            <a:ext cx="518456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ea typeface="Calibri" panose="020F0502020204030204"/>
                <a:cs typeface="Calibri" panose="020F0502020204030204"/>
              </a:rPr>
              <a:t>People indicated the support they had paid for; some people paid for multiple children so this is reflected in the numbers.</a:t>
            </a:r>
          </a:p>
          <a:p>
            <a:pPr marL="285750" indent="-285750">
              <a:buFont typeface="Arial"/>
              <a:buChar char="•"/>
            </a:pPr>
            <a:r>
              <a:rPr lang="en-US" dirty="0">
                <a:ea typeface="Calibri" panose="020F0502020204030204"/>
                <a:cs typeface="Calibri" panose="020F0502020204030204"/>
              </a:rPr>
              <a:t>Some answers indicated they couldn't afford anything and some of these comments have been included below. </a:t>
            </a:r>
            <a:endParaRPr lang="en-US" dirty="0">
              <a:ea typeface="+mn-lt"/>
              <a:cs typeface="+mn-lt"/>
            </a:endParaRPr>
          </a:p>
          <a:p>
            <a:pPr marL="285750" indent="-285750">
              <a:buFont typeface="Arial"/>
              <a:buChar char="•"/>
            </a:pPr>
            <a:r>
              <a:rPr lang="en-US" dirty="0">
                <a:ea typeface="+mn-lt"/>
                <a:cs typeface="+mn-lt"/>
              </a:rPr>
              <a:t>"I wouldn’t be able to pay privately, so I haven’t bothered to look"</a:t>
            </a:r>
          </a:p>
          <a:p>
            <a:pPr marL="285750" indent="-285750">
              <a:buFont typeface="Arial"/>
              <a:buChar char="•"/>
            </a:pPr>
            <a:r>
              <a:rPr lang="en-US" dirty="0">
                <a:ea typeface="Calibri" panose="020F0502020204030204"/>
                <a:cs typeface="Calibri" panose="020F0502020204030204"/>
              </a:rPr>
              <a:t>“</a:t>
            </a:r>
            <a:r>
              <a:rPr lang="en-US" dirty="0">
                <a:ea typeface="+mn-lt"/>
                <a:cs typeface="+mn-lt"/>
              </a:rPr>
              <a:t>No way can I pay privately for an up to date assessment"</a:t>
            </a:r>
            <a:endParaRPr lang="en-US" sz="1100" dirty="0">
              <a:solidFill>
                <a:srgbClr val="333E48"/>
              </a:solidFill>
              <a:ea typeface="Calibri" panose="020F0502020204030204"/>
              <a:cs typeface="Calibri" panose="020F0502020204030204"/>
            </a:endParaRPr>
          </a:p>
        </p:txBody>
      </p:sp>
      <p:graphicFrame>
        <p:nvGraphicFramePr>
          <p:cNvPr id="7" name="Chart 6">
            <a:extLst>
              <a:ext uri="{FF2B5EF4-FFF2-40B4-BE49-F238E27FC236}">
                <a16:creationId xmlns:a16="http://schemas.microsoft.com/office/drawing/2014/main" id="{A6AD4E48-F6EB-45A2-83D3-CD3E284EB04B}"/>
              </a:ext>
            </a:extLst>
          </p:cNvPr>
          <p:cNvGraphicFramePr>
            <a:graphicFrameLocks/>
          </p:cNvGraphicFramePr>
          <p:nvPr>
            <p:extLst>
              <p:ext uri="{D42A27DB-BD31-4B8C-83A1-F6EECF244321}">
                <p14:modId xmlns:p14="http://schemas.microsoft.com/office/powerpoint/2010/main" val="1209184149"/>
              </p:ext>
            </p:extLst>
          </p:nvPr>
        </p:nvGraphicFramePr>
        <p:xfrm>
          <a:off x="0" y="957191"/>
          <a:ext cx="6498454" cy="55501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3525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0" y="335777"/>
            <a:ext cx="6680720"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2" name="TextBox 11">
            <a:extLst>
              <a:ext uri="{FF2B5EF4-FFF2-40B4-BE49-F238E27FC236}">
                <a16:creationId xmlns:a16="http://schemas.microsoft.com/office/drawing/2014/main" id="{3A395DB5-F6C1-BC8A-1558-F6E6993B1B57}"/>
              </a:ext>
            </a:extLst>
          </p:cNvPr>
          <p:cNvSpPr txBox="1"/>
          <p:nvPr/>
        </p:nvSpPr>
        <p:spPr>
          <a:xfrm>
            <a:off x="82420" y="405528"/>
            <a:ext cx="6097554" cy="523220"/>
          </a:xfrm>
          <a:prstGeom prst="rect">
            <a:avLst/>
          </a:prstGeom>
          <a:noFill/>
        </p:spPr>
        <p:txBody>
          <a:bodyPr wrap="square">
            <a:spAutoFit/>
          </a:bodyPr>
          <a:lstStyle/>
          <a:p>
            <a:r>
              <a:rPr lang="en-US" sz="2800" dirty="0">
                <a:solidFill>
                  <a:schemeClr val="bg1"/>
                </a:solidFill>
                <a:latin typeface="Arial Black" panose="020B0A04020102020204" pitchFamily="34" charset="0"/>
              </a:rPr>
              <a:t>BACKGROUND / CONTEXT</a:t>
            </a:r>
            <a:endParaRPr lang="en-GB" sz="2800" dirty="0">
              <a:solidFill>
                <a:schemeClr val="bg1"/>
              </a:solidFill>
              <a:latin typeface="Arial Black" panose="020B0A04020102020204" pitchFamily="34" charset="0"/>
            </a:endParaRPr>
          </a:p>
        </p:txBody>
      </p:sp>
      <p:sp>
        <p:nvSpPr>
          <p:cNvPr id="14" name="TextBox 13">
            <a:extLst>
              <a:ext uri="{FF2B5EF4-FFF2-40B4-BE49-F238E27FC236}">
                <a16:creationId xmlns:a16="http://schemas.microsoft.com/office/drawing/2014/main" id="{324DF4E5-F81B-A88D-8B59-0B94F313B4E9}"/>
              </a:ext>
            </a:extLst>
          </p:cNvPr>
          <p:cNvSpPr txBox="1"/>
          <p:nvPr/>
        </p:nvSpPr>
        <p:spPr>
          <a:xfrm>
            <a:off x="1250303" y="1400378"/>
            <a:ext cx="10375640" cy="923330"/>
          </a:xfrm>
          <a:prstGeom prst="rect">
            <a:avLst/>
          </a:prstGeom>
          <a:noFill/>
        </p:spPr>
        <p:txBody>
          <a:bodyPr wrap="square">
            <a:spAutoFit/>
          </a:bodyPr>
          <a:lstStyle/>
          <a:p>
            <a:r>
              <a:rPr lang="en-GB" dirty="0">
                <a:solidFill>
                  <a:srgbClr val="3FA535"/>
                </a:solidFill>
                <a:cs typeface="Arial" panose="020B0604020202020204" pitchFamily="34" charset="0"/>
              </a:rPr>
              <a:t>On the 31</a:t>
            </a:r>
            <a:r>
              <a:rPr lang="en-GB" baseline="30000" dirty="0">
                <a:solidFill>
                  <a:srgbClr val="3FA535"/>
                </a:solidFill>
                <a:cs typeface="Arial" panose="020B0604020202020204" pitchFamily="34" charset="0"/>
              </a:rPr>
              <a:t>st</a:t>
            </a:r>
            <a:r>
              <a:rPr lang="en-GB" dirty="0">
                <a:solidFill>
                  <a:srgbClr val="3FA535"/>
                </a:solidFill>
                <a:cs typeface="Arial" panose="020B0604020202020204" pitchFamily="34" charset="0"/>
              </a:rPr>
              <a:t> October 2024, Family Voice Calderdale &amp; Unique Ways sent out the Sensory Survey to Parent Carer Members of the charity. The purpose of this specific survey was to gather information on the experiences of Parent Carers with sensory services in Calderdale, and their wider understanding of this area.</a:t>
            </a:r>
            <a:endParaRPr lang="en-GB" sz="1800" dirty="0">
              <a:solidFill>
                <a:srgbClr val="3FA535"/>
              </a:solidFill>
              <a:cs typeface="Arial" panose="020B0604020202020204" pitchFamily="34" charset="0"/>
            </a:endParaRPr>
          </a:p>
        </p:txBody>
      </p:sp>
      <p:sp>
        <p:nvSpPr>
          <p:cNvPr id="20" name="TextBox 19">
            <a:extLst>
              <a:ext uri="{FF2B5EF4-FFF2-40B4-BE49-F238E27FC236}">
                <a16:creationId xmlns:a16="http://schemas.microsoft.com/office/drawing/2014/main" id="{72E42487-6820-4D17-F882-3BD2FB5ED65A}"/>
              </a:ext>
            </a:extLst>
          </p:cNvPr>
          <p:cNvSpPr txBox="1"/>
          <p:nvPr/>
        </p:nvSpPr>
        <p:spPr>
          <a:xfrm>
            <a:off x="1250303" y="2901127"/>
            <a:ext cx="10375640" cy="774507"/>
          </a:xfrm>
          <a:prstGeom prst="rect">
            <a:avLst/>
          </a:prstGeom>
          <a:noFill/>
        </p:spPr>
        <p:txBody>
          <a:bodyPr wrap="square">
            <a:spAutoFit/>
          </a:bodyPr>
          <a:lstStyle/>
          <a:p>
            <a:pPr>
              <a:lnSpc>
                <a:spcPct val="107000"/>
              </a:lnSpc>
              <a:spcAft>
                <a:spcPts val="800"/>
              </a:spcAft>
              <a:tabLst>
                <a:tab pos="3009900" algn="l"/>
              </a:tabLst>
            </a:pPr>
            <a:r>
              <a:rPr lang="en-GB" dirty="0">
                <a:solidFill>
                  <a:srgbClr val="3FA535"/>
                </a:solidFill>
                <a:cs typeface="Times New Roman" panose="02020603050405020304" pitchFamily="18" charset="0"/>
              </a:rPr>
              <a:t>Number of recipients of the survey: 1836</a:t>
            </a:r>
          </a:p>
          <a:p>
            <a:pPr>
              <a:lnSpc>
                <a:spcPct val="107000"/>
              </a:lnSpc>
              <a:spcAft>
                <a:spcPts val="800"/>
              </a:spcAft>
              <a:tabLst>
                <a:tab pos="3009900" algn="l"/>
              </a:tabLst>
            </a:pPr>
            <a:r>
              <a:rPr lang="en-GB" dirty="0">
                <a:solidFill>
                  <a:srgbClr val="3FA535"/>
                </a:solidFill>
                <a:cs typeface="Times New Roman" panose="02020603050405020304" pitchFamily="18" charset="0"/>
              </a:rPr>
              <a:t>Number of completed surveys: 358</a:t>
            </a:r>
          </a:p>
        </p:txBody>
      </p:sp>
      <p:cxnSp>
        <p:nvCxnSpPr>
          <p:cNvPr id="24" name="Straight Connector 23">
            <a:extLst>
              <a:ext uri="{FF2B5EF4-FFF2-40B4-BE49-F238E27FC236}">
                <a16:creationId xmlns:a16="http://schemas.microsoft.com/office/drawing/2014/main" id="{23BC5DAD-A223-4145-6A40-3E948CF6F6B5}"/>
              </a:ext>
            </a:extLst>
          </p:cNvPr>
          <p:cNvCxnSpPr/>
          <p:nvPr/>
        </p:nvCxnSpPr>
        <p:spPr>
          <a:xfrm>
            <a:off x="989044" y="1500295"/>
            <a:ext cx="0" cy="546414"/>
          </a:xfrm>
          <a:prstGeom prst="line">
            <a:avLst/>
          </a:prstGeom>
          <a:ln w="25400">
            <a:solidFill>
              <a:srgbClr val="1D9DD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1C6389-E291-C958-CE9A-85BC5414FCB0}"/>
              </a:ext>
            </a:extLst>
          </p:cNvPr>
          <p:cNvCxnSpPr/>
          <p:nvPr/>
        </p:nvCxnSpPr>
        <p:spPr>
          <a:xfrm>
            <a:off x="989044" y="2982866"/>
            <a:ext cx="0" cy="546414"/>
          </a:xfrm>
          <a:prstGeom prst="line">
            <a:avLst/>
          </a:prstGeom>
          <a:ln w="25400">
            <a:solidFill>
              <a:srgbClr val="1D9DD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C4BDFB3-FF59-6D6D-EBF9-DABC3A7EC24A}"/>
              </a:ext>
            </a:extLst>
          </p:cNvPr>
          <p:cNvCxnSpPr/>
          <p:nvPr/>
        </p:nvCxnSpPr>
        <p:spPr>
          <a:xfrm>
            <a:off x="989044" y="4779203"/>
            <a:ext cx="0" cy="546414"/>
          </a:xfrm>
          <a:prstGeom prst="line">
            <a:avLst/>
          </a:prstGeom>
          <a:ln w="25400">
            <a:solidFill>
              <a:srgbClr val="1D9DD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5F749CC-F814-4424-B834-356461BEEFDD}"/>
              </a:ext>
            </a:extLst>
          </p:cNvPr>
          <p:cNvSpPr/>
          <p:nvPr/>
        </p:nvSpPr>
        <p:spPr>
          <a:xfrm>
            <a:off x="0" y="-13183"/>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85494376-9D83-4870-9303-52FB76599540}"/>
              </a:ext>
            </a:extLst>
          </p:cNvPr>
          <p:cNvSpPr/>
          <p:nvPr/>
        </p:nvSpPr>
        <p:spPr>
          <a:xfrm>
            <a:off x="0" y="6493802"/>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46BA7684-8FCF-41A2-BAF5-5A64ABCB0E2A}"/>
              </a:ext>
            </a:extLst>
          </p:cNvPr>
          <p:cNvSpPr txBox="1"/>
          <p:nvPr/>
        </p:nvSpPr>
        <p:spPr>
          <a:xfrm>
            <a:off x="1250303" y="4665156"/>
            <a:ext cx="10375640" cy="671915"/>
          </a:xfrm>
          <a:prstGeom prst="rect">
            <a:avLst/>
          </a:prstGeom>
          <a:noFill/>
        </p:spPr>
        <p:txBody>
          <a:bodyPr wrap="square">
            <a:spAutoFit/>
          </a:bodyPr>
          <a:lstStyle/>
          <a:p>
            <a:pPr>
              <a:lnSpc>
                <a:spcPct val="107000"/>
              </a:lnSpc>
              <a:spcAft>
                <a:spcPts val="800"/>
              </a:spcAft>
              <a:tabLst>
                <a:tab pos="3009900" algn="l"/>
              </a:tabLst>
            </a:pPr>
            <a:r>
              <a:rPr lang="en-GB" dirty="0">
                <a:solidFill>
                  <a:srgbClr val="3FA535"/>
                </a:solidFill>
                <a:cs typeface="Times New Roman" panose="02020603050405020304" pitchFamily="18" charset="0"/>
              </a:rPr>
              <a:t>This survey had 358 responses, which is the highest for some time on one of our surveys, and represents approximately 19.5% of survey recipients.</a:t>
            </a:r>
          </a:p>
        </p:txBody>
      </p:sp>
    </p:spTree>
    <p:extLst>
      <p:ext uri="{BB962C8B-B14F-4D97-AF65-F5344CB8AC3E}">
        <p14:creationId xmlns:p14="http://schemas.microsoft.com/office/powerpoint/2010/main" val="1504255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2" y="350704"/>
            <a:ext cx="12192000"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rgbClr val="1D9DD9"/>
              </a:solidFill>
            </a:endParaRPr>
          </a:p>
        </p:txBody>
      </p:sp>
      <p:sp>
        <p:nvSpPr>
          <p:cNvPr id="11" name="Rectangle 10">
            <a:extLst>
              <a:ext uri="{FF2B5EF4-FFF2-40B4-BE49-F238E27FC236}">
                <a16:creationId xmlns:a16="http://schemas.microsoft.com/office/drawing/2014/main" id="{1E661493-5158-49D5-969B-82C61CF31346}"/>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5D0D65F1-69DC-4D24-AF02-46041856A124}"/>
              </a:ext>
            </a:extLst>
          </p:cNvPr>
          <p:cNvSpPr/>
          <p:nvPr/>
        </p:nvSpPr>
        <p:spPr>
          <a:xfrm>
            <a:off x="-2" y="6525261"/>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4AE88E2-FDF0-4A17-8F73-61269E10CE5E}"/>
              </a:ext>
            </a:extLst>
          </p:cNvPr>
          <p:cNvSpPr txBox="1"/>
          <p:nvPr/>
        </p:nvSpPr>
        <p:spPr>
          <a:xfrm>
            <a:off x="53662" y="469283"/>
            <a:ext cx="12138338" cy="307777"/>
          </a:xfrm>
          <a:prstGeom prst="rect">
            <a:avLst/>
          </a:prstGeom>
          <a:noFill/>
        </p:spPr>
        <p:txBody>
          <a:bodyPr wrap="square" lIns="91440" tIns="45720" rIns="91440" bIns="45720" anchor="t">
            <a:spAutoFit/>
          </a:bodyPr>
          <a:lstStyle/>
          <a:p>
            <a:r>
              <a:rPr lang="en-US" sz="1400" dirty="0">
                <a:solidFill>
                  <a:schemeClr val="bg1"/>
                </a:solidFill>
                <a:latin typeface="Arial Black"/>
              </a:rPr>
              <a:t>Q14 – </a:t>
            </a:r>
            <a:r>
              <a:rPr lang="en-US" sz="1400" dirty="0">
                <a:solidFill>
                  <a:schemeClr val="bg1"/>
                </a:solidFill>
                <a:latin typeface="Arial Black"/>
                <a:ea typeface="+mn-lt"/>
                <a:cs typeface="+mn-lt"/>
              </a:rPr>
              <a:t>Have you ever submitted an Individual Funding Request (IFR) for a sensory assessment through your GP?</a:t>
            </a:r>
            <a:endParaRPr lang="en-GB" sz="1400" dirty="0">
              <a:solidFill>
                <a:schemeClr val="bg1"/>
              </a:solidFill>
              <a:latin typeface="Arial Black"/>
            </a:endParaRPr>
          </a:p>
        </p:txBody>
      </p:sp>
      <p:pic>
        <p:nvPicPr>
          <p:cNvPr id="2" name="Picture 1" descr="A screenshot of a graph&#10;&#10;Description automatically generated">
            <a:extLst>
              <a:ext uri="{FF2B5EF4-FFF2-40B4-BE49-F238E27FC236}">
                <a16:creationId xmlns:a16="http://schemas.microsoft.com/office/drawing/2014/main" id="{A66EE070-9BC5-837F-3B72-7E086608A1A8}"/>
              </a:ext>
            </a:extLst>
          </p:cNvPr>
          <p:cNvPicPr>
            <a:picLocks noChangeAspect="1"/>
          </p:cNvPicPr>
          <p:nvPr/>
        </p:nvPicPr>
        <p:blipFill>
          <a:blip r:embed="rId3"/>
          <a:stretch>
            <a:fillRect/>
          </a:stretch>
        </p:blipFill>
        <p:spPr>
          <a:xfrm>
            <a:off x="51661" y="1063528"/>
            <a:ext cx="8155983" cy="5015080"/>
          </a:xfrm>
          <a:prstGeom prst="rect">
            <a:avLst/>
          </a:prstGeom>
        </p:spPr>
      </p:pic>
      <p:sp>
        <p:nvSpPr>
          <p:cNvPr id="3" name="TextBox 2">
            <a:extLst>
              <a:ext uri="{FF2B5EF4-FFF2-40B4-BE49-F238E27FC236}">
                <a16:creationId xmlns:a16="http://schemas.microsoft.com/office/drawing/2014/main" id="{E92A14CB-8303-BA5C-D87F-7DF3FEB8165F}"/>
              </a:ext>
            </a:extLst>
          </p:cNvPr>
          <p:cNvSpPr txBox="1"/>
          <p:nvPr/>
        </p:nvSpPr>
        <p:spPr>
          <a:xfrm>
            <a:off x="8420745" y="1097796"/>
            <a:ext cx="351294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ea typeface="Calibri" panose="020F0502020204030204"/>
                <a:cs typeface="Calibri" panose="020F0502020204030204"/>
              </a:rPr>
              <a:t>Very few respondents had indicated they had submitted an Individual Funding Request.</a:t>
            </a:r>
            <a:endParaRPr lang="en-US" dirty="0"/>
          </a:p>
          <a:p>
            <a:pPr marL="285750" indent="-285750">
              <a:buFont typeface="Arial"/>
              <a:buChar char="•"/>
            </a:pPr>
            <a:r>
              <a:rPr lang="en-US" dirty="0">
                <a:ea typeface="Calibri" panose="020F0502020204030204"/>
                <a:cs typeface="Calibri" panose="020F0502020204030204"/>
              </a:rPr>
              <a:t>A large proportion of people indicated they were not familiar with IFR's or didn't know how to request one.</a:t>
            </a:r>
          </a:p>
          <a:p>
            <a:pPr marL="285750" indent="-285750">
              <a:buFont typeface="Arial"/>
              <a:buChar char="•"/>
            </a:pPr>
            <a:r>
              <a:rPr lang="en-US" dirty="0">
                <a:ea typeface="Calibri" panose="020F0502020204030204"/>
                <a:cs typeface="Calibri" panose="020F0502020204030204"/>
              </a:rPr>
              <a:t>This generally aligns with the comments throughout the survey, and indicates a potential area for awareness raising.</a:t>
            </a:r>
          </a:p>
          <a:p>
            <a:pPr marL="285750" indent="-285750">
              <a:buFont typeface="Arial"/>
              <a:buChar char="•"/>
            </a:pPr>
            <a:endParaRPr lang="en-US" dirty="0">
              <a:ea typeface="Calibri" panose="020F0502020204030204"/>
              <a:cs typeface="Calibri" panose="020F0502020204030204"/>
            </a:endParaRPr>
          </a:p>
        </p:txBody>
      </p:sp>
      <p:sp>
        <p:nvSpPr>
          <p:cNvPr id="4" name="TextBox 3">
            <a:extLst>
              <a:ext uri="{FF2B5EF4-FFF2-40B4-BE49-F238E27FC236}">
                <a16:creationId xmlns:a16="http://schemas.microsoft.com/office/drawing/2014/main" id="{45E9C6A0-0772-6AEF-F94D-22617405DC2B}"/>
              </a:ext>
            </a:extLst>
          </p:cNvPr>
          <p:cNvSpPr txBox="1"/>
          <p:nvPr/>
        </p:nvSpPr>
        <p:spPr>
          <a:xfrm>
            <a:off x="4126424" y="2802609"/>
            <a:ext cx="1369016" cy="27501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lnSpc>
                <a:spcPct val="250000"/>
              </a:lnSpc>
              <a:buFont typeface="Arial"/>
              <a:buChar char="•"/>
            </a:pPr>
            <a:r>
              <a:rPr lang="en-US" dirty="0">
                <a:ea typeface="Calibri" panose="020F0502020204030204"/>
                <a:cs typeface="Calibri" panose="020F0502020204030204"/>
              </a:rPr>
              <a:t>9.3%</a:t>
            </a:r>
            <a:endParaRPr lang="en-US" dirty="0"/>
          </a:p>
          <a:p>
            <a:pPr marL="285750" indent="-285750">
              <a:lnSpc>
                <a:spcPct val="250000"/>
              </a:lnSpc>
              <a:buFont typeface="Arial"/>
              <a:buChar char="•"/>
            </a:pPr>
            <a:r>
              <a:rPr lang="en-US" dirty="0">
                <a:ea typeface="Calibri" panose="020F0502020204030204"/>
                <a:cs typeface="Calibri" panose="020F0502020204030204"/>
              </a:rPr>
              <a:t>45.7%</a:t>
            </a:r>
          </a:p>
          <a:p>
            <a:pPr marL="285750" indent="-285750">
              <a:lnSpc>
                <a:spcPct val="250000"/>
              </a:lnSpc>
              <a:buFont typeface="Arial"/>
              <a:buChar char="•"/>
            </a:pPr>
            <a:r>
              <a:rPr lang="en-US" dirty="0">
                <a:ea typeface="Calibri" panose="020F0502020204030204"/>
                <a:cs typeface="Calibri" panose="020F0502020204030204"/>
              </a:rPr>
              <a:t>34.7%</a:t>
            </a:r>
          </a:p>
          <a:p>
            <a:pPr marL="285750" indent="-285750">
              <a:lnSpc>
                <a:spcPct val="250000"/>
              </a:lnSpc>
              <a:buFont typeface="Arial"/>
              <a:buChar char="•"/>
            </a:pPr>
            <a:r>
              <a:rPr lang="en-US" dirty="0">
                <a:ea typeface="Calibri" panose="020F0502020204030204"/>
                <a:cs typeface="Calibri" panose="020F0502020204030204"/>
              </a:rPr>
              <a:t>10.3%</a:t>
            </a:r>
          </a:p>
        </p:txBody>
      </p:sp>
    </p:spTree>
    <p:extLst>
      <p:ext uri="{BB962C8B-B14F-4D97-AF65-F5344CB8AC3E}">
        <p14:creationId xmlns:p14="http://schemas.microsoft.com/office/powerpoint/2010/main" val="1409559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2" y="350704"/>
            <a:ext cx="12192000"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rgbClr val="1D9DD9"/>
              </a:solidFill>
            </a:endParaRPr>
          </a:p>
        </p:txBody>
      </p:sp>
      <p:sp>
        <p:nvSpPr>
          <p:cNvPr id="11" name="Rectangle 10">
            <a:extLst>
              <a:ext uri="{FF2B5EF4-FFF2-40B4-BE49-F238E27FC236}">
                <a16:creationId xmlns:a16="http://schemas.microsoft.com/office/drawing/2014/main" id="{1E661493-5158-49D5-969B-82C61CF31346}"/>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5D0D65F1-69DC-4D24-AF02-46041856A124}"/>
              </a:ext>
            </a:extLst>
          </p:cNvPr>
          <p:cNvSpPr/>
          <p:nvPr/>
        </p:nvSpPr>
        <p:spPr>
          <a:xfrm>
            <a:off x="-2" y="6525261"/>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4AE88E2-FDF0-4A17-8F73-61269E10CE5E}"/>
              </a:ext>
            </a:extLst>
          </p:cNvPr>
          <p:cNvSpPr txBox="1"/>
          <p:nvPr/>
        </p:nvSpPr>
        <p:spPr>
          <a:xfrm>
            <a:off x="2001" y="456368"/>
            <a:ext cx="12138338" cy="400110"/>
          </a:xfrm>
          <a:prstGeom prst="rect">
            <a:avLst/>
          </a:prstGeom>
          <a:noFill/>
        </p:spPr>
        <p:txBody>
          <a:bodyPr wrap="square" lIns="91440" tIns="45720" rIns="91440" bIns="45720" anchor="t">
            <a:spAutoFit/>
          </a:bodyPr>
          <a:lstStyle/>
          <a:p>
            <a:r>
              <a:rPr lang="en-US" sz="2000" dirty="0">
                <a:solidFill>
                  <a:schemeClr val="bg1"/>
                </a:solidFill>
                <a:latin typeface="Arial Black"/>
              </a:rPr>
              <a:t>Q15 – </a:t>
            </a:r>
            <a:r>
              <a:rPr lang="en-US" sz="2000" dirty="0">
                <a:solidFill>
                  <a:schemeClr val="bg1"/>
                </a:solidFill>
                <a:latin typeface="Arial Black"/>
                <a:ea typeface="+mn-lt"/>
                <a:cs typeface="+mn-lt"/>
              </a:rPr>
              <a:t>If yes, what was the outcome of this request and what were the reasons given?</a:t>
            </a:r>
            <a:endParaRPr lang="en-GB" sz="2000" dirty="0">
              <a:solidFill>
                <a:schemeClr val="bg1"/>
              </a:solidFill>
              <a:latin typeface="Arial Black"/>
              <a:ea typeface="Calibri"/>
              <a:cs typeface="Calibri"/>
            </a:endParaRPr>
          </a:p>
        </p:txBody>
      </p:sp>
      <p:sp>
        <p:nvSpPr>
          <p:cNvPr id="2" name="TextBox 1">
            <a:extLst>
              <a:ext uri="{FF2B5EF4-FFF2-40B4-BE49-F238E27FC236}">
                <a16:creationId xmlns:a16="http://schemas.microsoft.com/office/drawing/2014/main" id="{80181302-5F18-51F4-705D-7C9BF0077BC1}"/>
              </a:ext>
            </a:extLst>
          </p:cNvPr>
          <p:cNvSpPr txBox="1"/>
          <p:nvPr/>
        </p:nvSpPr>
        <p:spPr>
          <a:xfrm>
            <a:off x="6764785" y="979845"/>
            <a:ext cx="5087380"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ea typeface="Calibri" panose="020F0502020204030204"/>
                <a:cs typeface="Calibri" panose="020F0502020204030204"/>
              </a:rPr>
              <a:t>We have </a:t>
            </a:r>
            <a:r>
              <a:rPr lang="en-US" dirty="0" err="1">
                <a:ea typeface="Calibri" panose="020F0502020204030204"/>
                <a:cs typeface="Calibri" panose="020F0502020204030204"/>
              </a:rPr>
              <a:t>categorised</a:t>
            </a:r>
            <a:r>
              <a:rPr lang="en-US" dirty="0">
                <a:ea typeface="Calibri" panose="020F0502020204030204"/>
                <a:cs typeface="Calibri" panose="020F0502020204030204"/>
              </a:rPr>
              <a:t> this into approved requests, not approved, and those still waiting for the outcome.</a:t>
            </a:r>
          </a:p>
          <a:p>
            <a:pPr marL="285750" indent="-285750">
              <a:buFont typeface="Arial"/>
              <a:buChar char="•"/>
            </a:pPr>
            <a:r>
              <a:rPr lang="en-US" dirty="0">
                <a:ea typeface="Calibri" panose="020F0502020204030204"/>
                <a:cs typeface="Calibri" panose="020F0502020204030204"/>
              </a:rPr>
              <a:t>Of those who were rejected: 57.1% due to lack of evidence. No reason given for the remainder.</a:t>
            </a:r>
          </a:p>
          <a:p>
            <a:pPr marL="285750" indent="-285750">
              <a:buFont typeface="Arial"/>
              <a:buChar char="•"/>
            </a:pPr>
            <a:r>
              <a:rPr lang="en-US" dirty="0">
                <a:ea typeface="Calibri" panose="020F0502020204030204"/>
                <a:cs typeface="Calibri" panose="020F0502020204030204"/>
              </a:rPr>
              <a:t>Some example comments:</a:t>
            </a:r>
          </a:p>
          <a:p>
            <a:pPr marL="285750" indent="-285750">
              <a:buFont typeface="Arial"/>
              <a:buChar char="•"/>
            </a:pPr>
            <a:r>
              <a:rPr lang="en-US" dirty="0">
                <a:ea typeface="Calibri" panose="020F0502020204030204"/>
                <a:cs typeface="Calibri" panose="020F0502020204030204"/>
              </a:rPr>
              <a:t>"</a:t>
            </a:r>
            <a:r>
              <a:rPr lang="en-US" dirty="0">
                <a:ea typeface="+mn-lt"/>
                <a:cs typeface="+mn-lt"/>
              </a:rPr>
              <a:t>It was bounced around between services for over a year and nothing came of it."</a:t>
            </a:r>
          </a:p>
          <a:p>
            <a:pPr marL="285750" indent="-285750">
              <a:buFont typeface="Arial"/>
              <a:buChar char="•"/>
            </a:pPr>
            <a:r>
              <a:rPr lang="en-US" dirty="0">
                <a:ea typeface="+mn-lt"/>
                <a:cs typeface="+mn-lt"/>
              </a:rPr>
              <a:t>"It was successful because needs quite extreme and supported by range of different professionals."</a:t>
            </a:r>
          </a:p>
          <a:p>
            <a:pPr marL="285750" indent="-285750">
              <a:buFont typeface="Arial"/>
              <a:buChar char="•"/>
            </a:pPr>
            <a:r>
              <a:rPr lang="en-US" dirty="0">
                <a:ea typeface="+mn-lt"/>
                <a:cs typeface="+mn-lt"/>
              </a:rPr>
              <a:t>"It was declined. They stated I needed evidence to state she needed the assessment!"</a:t>
            </a:r>
          </a:p>
          <a:p>
            <a:pPr marL="285750" indent="-285750">
              <a:buFont typeface="Arial"/>
              <a:buChar char="•"/>
            </a:pPr>
            <a:r>
              <a:rPr lang="en-US" dirty="0">
                <a:ea typeface="+mn-lt"/>
                <a:cs typeface="+mn-lt"/>
              </a:rPr>
              <a:t>"Still waiting to see if this will be accepted. GP was unaware that this could happen/of what to do."</a:t>
            </a:r>
          </a:p>
          <a:p>
            <a:pPr marL="285750" indent="-285750">
              <a:buFont typeface="Arial"/>
              <a:buChar char="•"/>
            </a:pPr>
            <a:r>
              <a:rPr lang="en-US" dirty="0">
                <a:ea typeface="+mn-lt"/>
                <a:cs typeface="+mn-lt"/>
              </a:rPr>
              <a:t>"Refused. No reason given."</a:t>
            </a:r>
          </a:p>
          <a:p>
            <a:pPr>
              <a:buFont typeface="Arial"/>
              <a:buChar char="•"/>
            </a:pPr>
            <a:endParaRPr lang="en-US" dirty="0">
              <a:ea typeface="+mn-lt"/>
              <a:cs typeface="+mn-lt"/>
            </a:endParaRPr>
          </a:p>
        </p:txBody>
      </p:sp>
      <p:graphicFrame>
        <p:nvGraphicFramePr>
          <p:cNvPr id="7" name="Chart 6">
            <a:extLst>
              <a:ext uri="{FF2B5EF4-FFF2-40B4-BE49-F238E27FC236}">
                <a16:creationId xmlns:a16="http://schemas.microsoft.com/office/drawing/2014/main" id="{874CE200-358E-408D-9489-5E0470228A9B}"/>
              </a:ext>
            </a:extLst>
          </p:cNvPr>
          <p:cNvGraphicFramePr>
            <a:graphicFrameLocks/>
          </p:cNvGraphicFramePr>
          <p:nvPr>
            <p:extLst>
              <p:ext uri="{D42A27DB-BD31-4B8C-83A1-F6EECF244321}">
                <p14:modId xmlns:p14="http://schemas.microsoft.com/office/powerpoint/2010/main" val="1395199730"/>
              </p:ext>
            </p:extLst>
          </p:nvPr>
        </p:nvGraphicFramePr>
        <p:xfrm>
          <a:off x="-3" y="957195"/>
          <a:ext cx="5646202" cy="55501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4314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2" y="350704"/>
            <a:ext cx="12192000"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rgbClr val="1D9DD9"/>
              </a:solidFill>
            </a:endParaRPr>
          </a:p>
        </p:txBody>
      </p:sp>
      <p:sp>
        <p:nvSpPr>
          <p:cNvPr id="11" name="Rectangle 10">
            <a:extLst>
              <a:ext uri="{FF2B5EF4-FFF2-40B4-BE49-F238E27FC236}">
                <a16:creationId xmlns:a16="http://schemas.microsoft.com/office/drawing/2014/main" id="{1E661493-5158-49D5-969B-82C61CF31346}"/>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5D0D65F1-69DC-4D24-AF02-46041856A124}"/>
              </a:ext>
            </a:extLst>
          </p:cNvPr>
          <p:cNvSpPr/>
          <p:nvPr/>
        </p:nvSpPr>
        <p:spPr>
          <a:xfrm>
            <a:off x="-2" y="6525261"/>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4AE88E2-FDF0-4A17-8F73-61269E10CE5E}"/>
              </a:ext>
            </a:extLst>
          </p:cNvPr>
          <p:cNvSpPr txBox="1"/>
          <p:nvPr/>
        </p:nvSpPr>
        <p:spPr>
          <a:xfrm>
            <a:off x="53662" y="469283"/>
            <a:ext cx="12138338" cy="369332"/>
          </a:xfrm>
          <a:prstGeom prst="rect">
            <a:avLst/>
          </a:prstGeom>
          <a:noFill/>
        </p:spPr>
        <p:txBody>
          <a:bodyPr wrap="square" lIns="91440" tIns="45720" rIns="91440" bIns="45720" anchor="t">
            <a:spAutoFit/>
          </a:bodyPr>
          <a:lstStyle/>
          <a:p>
            <a:r>
              <a:rPr lang="en-US" dirty="0">
                <a:solidFill>
                  <a:schemeClr val="bg1"/>
                </a:solidFill>
                <a:latin typeface="Arial Black"/>
              </a:rPr>
              <a:t>Q16 – </a:t>
            </a:r>
            <a:r>
              <a:rPr lang="en-GB" dirty="0">
                <a:solidFill>
                  <a:schemeClr val="bg1"/>
                </a:solidFill>
                <a:latin typeface="Arial Black"/>
                <a:ea typeface="Calibri"/>
                <a:cs typeface="Calibri"/>
              </a:rPr>
              <a:t>Which areas of sensory processing does your child have challenges with?</a:t>
            </a:r>
          </a:p>
        </p:txBody>
      </p:sp>
      <p:sp>
        <p:nvSpPr>
          <p:cNvPr id="2" name="TextBox 1">
            <a:extLst>
              <a:ext uri="{FF2B5EF4-FFF2-40B4-BE49-F238E27FC236}">
                <a16:creationId xmlns:a16="http://schemas.microsoft.com/office/drawing/2014/main" id="{0871BAD4-EF72-B7E0-4880-651367E75CFB}"/>
              </a:ext>
            </a:extLst>
          </p:cNvPr>
          <p:cNvSpPr txBox="1"/>
          <p:nvPr/>
        </p:nvSpPr>
        <p:spPr>
          <a:xfrm>
            <a:off x="7942880" y="955728"/>
            <a:ext cx="4010186"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ea typeface="Calibri" panose="020F0502020204030204"/>
                <a:cs typeface="Calibri" panose="020F0502020204030204"/>
              </a:rPr>
              <a:t>This question allowed families to answer yes/no/not sure to each individual area of sensory challenges.</a:t>
            </a:r>
          </a:p>
          <a:p>
            <a:pPr marL="285750" indent="-285750">
              <a:buFont typeface="Arial"/>
              <a:buChar char="•"/>
            </a:pPr>
            <a:r>
              <a:rPr lang="en-US" dirty="0">
                <a:ea typeface="Calibri" panose="020F0502020204030204"/>
                <a:cs typeface="Calibri" panose="020F0502020204030204"/>
              </a:rPr>
              <a:t>The areas were: Tactile, Vestibular, Proprioception, Auditory, Visual, Gustatory, Olfactory, Interoception.</a:t>
            </a:r>
          </a:p>
          <a:p>
            <a:pPr marL="285750" indent="-285750">
              <a:buFont typeface="Arial"/>
              <a:buChar char="•"/>
            </a:pPr>
            <a:r>
              <a:rPr lang="en-US" dirty="0">
                <a:ea typeface="Calibri" panose="020F0502020204030204"/>
                <a:cs typeface="Calibri" panose="020F0502020204030204"/>
              </a:rPr>
              <a:t>Many children and young people have issues across multiple areas.</a:t>
            </a:r>
          </a:p>
          <a:p>
            <a:pPr marL="285750" indent="-285750">
              <a:buFont typeface="Arial"/>
              <a:buChar char="•"/>
            </a:pPr>
            <a:r>
              <a:rPr lang="en-US" dirty="0">
                <a:ea typeface="Calibri" panose="020F0502020204030204"/>
                <a:cs typeface="Calibri" panose="020F0502020204030204"/>
              </a:rPr>
              <a:t>Auditory is the highest, olfactory the lowest.</a:t>
            </a:r>
          </a:p>
          <a:p>
            <a:pPr marL="285750" indent="-285750">
              <a:buFont typeface="Arial"/>
              <a:buChar char="•"/>
            </a:pPr>
            <a:r>
              <a:rPr lang="en-US" dirty="0">
                <a:ea typeface="Calibri" panose="020F0502020204030204"/>
                <a:cs typeface="Calibri" panose="020F0502020204030204"/>
              </a:rPr>
              <a:t>We included explainers of each area.</a:t>
            </a:r>
          </a:p>
          <a:p>
            <a:pPr marL="285750" indent="-285750">
              <a:buFont typeface="Arial"/>
              <a:buChar char="•"/>
            </a:pPr>
            <a:r>
              <a:rPr lang="en-US" dirty="0">
                <a:ea typeface="Calibri" panose="020F0502020204030204"/>
                <a:cs typeface="Calibri" panose="020F0502020204030204"/>
              </a:rPr>
              <a:t>Actual numbers below.</a:t>
            </a:r>
          </a:p>
        </p:txBody>
      </p:sp>
      <p:pic>
        <p:nvPicPr>
          <p:cNvPr id="3" name="Picture 2" descr="A graph of different colored columns&#10;&#10;Description automatically generated">
            <a:extLst>
              <a:ext uri="{FF2B5EF4-FFF2-40B4-BE49-F238E27FC236}">
                <a16:creationId xmlns:a16="http://schemas.microsoft.com/office/drawing/2014/main" id="{FC7CA13A-EA91-2254-C629-29502A9A0D9D}"/>
              </a:ext>
            </a:extLst>
          </p:cNvPr>
          <p:cNvPicPr>
            <a:picLocks noChangeAspect="1"/>
          </p:cNvPicPr>
          <p:nvPr/>
        </p:nvPicPr>
        <p:blipFill>
          <a:blip r:embed="rId3"/>
          <a:srcRect l="675" t="-42" r="-590" b="42"/>
          <a:stretch/>
        </p:blipFill>
        <p:spPr>
          <a:xfrm>
            <a:off x="-621" y="1175287"/>
            <a:ext cx="7937677" cy="5056326"/>
          </a:xfrm>
          <a:prstGeom prst="rect">
            <a:avLst/>
          </a:prstGeom>
        </p:spPr>
      </p:pic>
      <p:pic>
        <p:nvPicPr>
          <p:cNvPr id="4" name="Picture 3">
            <a:extLst>
              <a:ext uri="{FF2B5EF4-FFF2-40B4-BE49-F238E27FC236}">
                <a16:creationId xmlns:a16="http://schemas.microsoft.com/office/drawing/2014/main" id="{B3012ABD-EA95-5222-2D3D-FD2A4AFDDA69}"/>
              </a:ext>
            </a:extLst>
          </p:cNvPr>
          <p:cNvPicPr>
            <a:picLocks noChangeAspect="1"/>
          </p:cNvPicPr>
          <p:nvPr/>
        </p:nvPicPr>
        <p:blipFill>
          <a:blip r:embed="rId4"/>
          <a:stretch>
            <a:fillRect/>
          </a:stretch>
        </p:blipFill>
        <p:spPr>
          <a:xfrm>
            <a:off x="7942881" y="4594928"/>
            <a:ext cx="4165170" cy="1639584"/>
          </a:xfrm>
          <a:prstGeom prst="rect">
            <a:avLst/>
          </a:prstGeom>
        </p:spPr>
      </p:pic>
    </p:spTree>
    <p:extLst>
      <p:ext uri="{BB962C8B-B14F-4D97-AF65-F5344CB8AC3E}">
        <p14:creationId xmlns:p14="http://schemas.microsoft.com/office/powerpoint/2010/main" val="3553716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2" y="350704"/>
            <a:ext cx="12192000"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rgbClr val="1D9DD9"/>
              </a:solidFill>
            </a:endParaRPr>
          </a:p>
        </p:txBody>
      </p:sp>
      <p:sp>
        <p:nvSpPr>
          <p:cNvPr id="11" name="Rectangle 10">
            <a:extLst>
              <a:ext uri="{FF2B5EF4-FFF2-40B4-BE49-F238E27FC236}">
                <a16:creationId xmlns:a16="http://schemas.microsoft.com/office/drawing/2014/main" id="{1E661493-5158-49D5-969B-82C61CF31346}"/>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5D0D65F1-69DC-4D24-AF02-46041856A124}"/>
              </a:ext>
            </a:extLst>
          </p:cNvPr>
          <p:cNvSpPr/>
          <p:nvPr/>
        </p:nvSpPr>
        <p:spPr>
          <a:xfrm>
            <a:off x="-2" y="6525261"/>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4AE88E2-FDF0-4A17-8F73-61269E10CE5E}"/>
              </a:ext>
            </a:extLst>
          </p:cNvPr>
          <p:cNvSpPr txBox="1"/>
          <p:nvPr/>
        </p:nvSpPr>
        <p:spPr>
          <a:xfrm>
            <a:off x="53662" y="469283"/>
            <a:ext cx="12138338" cy="338554"/>
          </a:xfrm>
          <a:prstGeom prst="rect">
            <a:avLst/>
          </a:prstGeom>
          <a:noFill/>
        </p:spPr>
        <p:txBody>
          <a:bodyPr wrap="square" lIns="91440" tIns="45720" rIns="91440" bIns="45720" anchor="t">
            <a:spAutoFit/>
          </a:bodyPr>
          <a:lstStyle/>
          <a:p>
            <a:r>
              <a:rPr lang="en-US" sz="1600" dirty="0">
                <a:solidFill>
                  <a:schemeClr val="bg1"/>
                </a:solidFill>
                <a:latin typeface="Arial Black"/>
              </a:rPr>
              <a:t>Q17 – </a:t>
            </a:r>
            <a:r>
              <a:rPr lang="en-GB" sz="1600" dirty="0">
                <a:solidFill>
                  <a:schemeClr val="bg1"/>
                </a:solidFill>
                <a:latin typeface="Arial Black"/>
                <a:ea typeface="Calibri"/>
                <a:cs typeface="Calibri"/>
              </a:rPr>
              <a:t>Does your child have any needs or disabilities in addition to Sensory Processing challenges?</a:t>
            </a:r>
          </a:p>
        </p:txBody>
      </p:sp>
      <p:pic>
        <p:nvPicPr>
          <p:cNvPr id="2" name="Picture 1" descr="A screenshot of a graph&#10;&#10;Description automatically generated">
            <a:extLst>
              <a:ext uri="{FF2B5EF4-FFF2-40B4-BE49-F238E27FC236}">
                <a16:creationId xmlns:a16="http://schemas.microsoft.com/office/drawing/2014/main" id="{2C58BB00-1F8D-6A56-CAA5-2C87FE5ED3A0}"/>
              </a:ext>
            </a:extLst>
          </p:cNvPr>
          <p:cNvPicPr>
            <a:picLocks noChangeAspect="1"/>
          </p:cNvPicPr>
          <p:nvPr/>
        </p:nvPicPr>
        <p:blipFill>
          <a:blip r:embed="rId3"/>
          <a:srcRect l="158" r="10554" b="21578"/>
          <a:stretch/>
        </p:blipFill>
        <p:spPr>
          <a:xfrm>
            <a:off x="500" y="1371668"/>
            <a:ext cx="7599449" cy="4107962"/>
          </a:xfrm>
          <a:prstGeom prst="rect">
            <a:avLst/>
          </a:prstGeom>
        </p:spPr>
      </p:pic>
      <p:sp>
        <p:nvSpPr>
          <p:cNvPr id="3" name="TextBox 2">
            <a:extLst>
              <a:ext uri="{FF2B5EF4-FFF2-40B4-BE49-F238E27FC236}">
                <a16:creationId xmlns:a16="http://schemas.microsoft.com/office/drawing/2014/main" id="{F88B27A5-57D4-6B0D-FC1D-7DD53D3389CC}"/>
              </a:ext>
            </a:extLst>
          </p:cNvPr>
          <p:cNvSpPr txBox="1"/>
          <p:nvPr/>
        </p:nvSpPr>
        <p:spPr>
          <a:xfrm>
            <a:off x="7800813" y="1188203"/>
            <a:ext cx="427494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ea typeface="Calibri" panose="020F0502020204030204"/>
                <a:cs typeface="Calibri" panose="020F0502020204030204"/>
              </a:rPr>
              <a:t>There are some individuals or groups who are far more likely to have Sensory Processing challenges.</a:t>
            </a:r>
          </a:p>
          <a:p>
            <a:pPr marL="285750" indent="-285750">
              <a:buFont typeface="Arial"/>
              <a:buChar char="•"/>
            </a:pPr>
            <a:r>
              <a:rPr lang="en-US" dirty="0">
                <a:ea typeface="Calibri" panose="020F0502020204030204"/>
                <a:cs typeface="Calibri" panose="020F0502020204030204"/>
              </a:rPr>
              <a:t>For example, over 96% of children with ASD report sensory </a:t>
            </a:r>
            <a:r>
              <a:rPr lang="en-US" dirty="0" err="1">
                <a:ea typeface="Calibri" panose="020F0502020204030204"/>
                <a:cs typeface="Calibri" panose="020F0502020204030204"/>
              </a:rPr>
              <a:t>behavioural</a:t>
            </a:r>
            <a:r>
              <a:rPr lang="en-US" dirty="0">
                <a:ea typeface="Calibri" panose="020F0502020204030204"/>
                <a:cs typeface="Calibri" panose="020F0502020204030204"/>
              </a:rPr>
              <a:t> differences (National Institutes of Health).</a:t>
            </a:r>
          </a:p>
          <a:p>
            <a:pPr marL="285750" indent="-285750">
              <a:buFont typeface="Arial"/>
              <a:buChar char="•"/>
            </a:pPr>
            <a:r>
              <a:rPr lang="en-US" dirty="0">
                <a:ea typeface="Calibri" panose="020F0502020204030204"/>
                <a:cs typeface="Calibri" panose="020F0502020204030204"/>
              </a:rPr>
              <a:t>Yet a significant proportion of respondents have Children/Young People who only have Sensory Processing Challenges.</a:t>
            </a:r>
          </a:p>
          <a:p>
            <a:pPr marL="285750" indent="-285750">
              <a:buFont typeface="Arial"/>
              <a:buChar char="•"/>
            </a:pPr>
            <a:r>
              <a:rPr lang="en-US" dirty="0">
                <a:ea typeface="Calibri" panose="020F0502020204030204"/>
                <a:cs typeface="Calibri" panose="020F0502020204030204"/>
              </a:rPr>
              <a:t>We asked for more details which we will go into in the next slide.</a:t>
            </a:r>
          </a:p>
        </p:txBody>
      </p:sp>
      <p:sp>
        <p:nvSpPr>
          <p:cNvPr id="4" name="TextBox 3">
            <a:extLst>
              <a:ext uri="{FF2B5EF4-FFF2-40B4-BE49-F238E27FC236}">
                <a16:creationId xmlns:a16="http://schemas.microsoft.com/office/drawing/2014/main" id="{D3404587-0D37-C764-123A-76DA4AC1E081}"/>
              </a:ext>
            </a:extLst>
          </p:cNvPr>
          <p:cNvSpPr txBox="1"/>
          <p:nvPr/>
        </p:nvSpPr>
        <p:spPr>
          <a:xfrm>
            <a:off x="3332136" y="3041541"/>
            <a:ext cx="1821050" cy="24384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lnSpc>
                <a:spcPct val="300000"/>
              </a:lnSpc>
              <a:buFont typeface="Arial"/>
              <a:buChar char="•"/>
            </a:pPr>
            <a:r>
              <a:rPr lang="en-US" dirty="0">
                <a:ea typeface="Calibri" panose="020F0502020204030204"/>
                <a:cs typeface="Calibri" panose="020F0502020204030204"/>
              </a:rPr>
              <a:t>37.1%</a:t>
            </a:r>
            <a:endParaRPr lang="en-US" dirty="0"/>
          </a:p>
          <a:p>
            <a:pPr marL="285750" indent="-285750">
              <a:lnSpc>
                <a:spcPct val="300000"/>
              </a:lnSpc>
              <a:buFont typeface="Arial"/>
              <a:buChar char="•"/>
            </a:pPr>
            <a:r>
              <a:rPr lang="en-US" dirty="0">
                <a:ea typeface="Calibri" panose="020F0502020204030204"/>
                <a:cs typeface="Calibri" panose="020F0502020204030204"/>
              </a:rPr>
              <a:t>39.9%</a:t>
            </a:r>
          </a:p>
          <a:p>
            <a:pPr marL="285750" indent="-285750">
              <a:lnSpc>
                <a:spcPct val="300000"/>
              </a:lnSpc>
              <a:buFont typeface="Arial"/>
              <a:buChar char="•"/>
            </a:pPr>
            <a:r>
              <a:rPr lang="en-US" dirty="0">
                <a:ea typeface="Calibri" panose="020F0502020204030204"/>
                <a:cs typeface="Calibri" panose="020F0502020204030204"/>
              </a:rPr>
              <a:t>23.1%</a:t>
            </a:r>
          </a:p>
        </p:txBody>
      </p:sp>
    </p:spTree>
    <p:extLst>
      <p:ext uri="{BB962C8B-B14F-4D97-AF65-F5344CB8AC3E}">
        <p14:creationId xmlns:p14="http://schemas.microsoft.com/office/powerpoint/2010/main" val="764476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2" y="350704"/>
            <a:ext cx="12192000"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rgbClr val="1D9DD9"/>
              </a:solidFill>
            </a:endParaRPr>
          </a:p>
        </p:txBody>
      </p:sp>
      <p:sp>
        <p:nvSpPr>
          <p:cNvPr id="11" name="Rectangle 10">
            <a:extLst>
              <a:ext uri="{FF2B5EF4-FFF2-40B4-BE49-F238E27FC236}">
                <a16:creationId xmlns:a16="http://schemas.microsoft.com/office/drawing/2014/main" id="{1E661493-5158-49D5-969B-82C61CF31346}"/>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5D0D65F1-69DC-4D24-AF02-46041856A124}"/>
              </a:ext>
            </a:extLst>
          </p:cNvPr>
          <p:cNvSpPr/>
          <p:nvPr/>
        </p:nvSpPr>
        <p:spPr>
          <a:xfrm>
            <a:off x="-2" y="6525261"/>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4AE88E2-FDF0-4A17-8F73-61269E10CE5E}"/>
              </a:ext>
            </a:extLst>
          </p:cNvPr>
          <p:cNvSpPr txBox="1"/>
          <p:nvPr/>
        </p:nvSpPr>
        <p:spPr>
          <a:xfrm>
            <a:off x="53662" y="469283"/>
            <a:ext cx="12138338" cy="338554"/>
          </a:xfrm>
          <a:prstGeom prst="rect">
            <a:avLst/>
          </a:prstGeom>
          <a:noFill/>
        </p:spPr>
        <p:txBody>
          <a:bodyPr wrap="square" lIns="91440" tIns="45720" rIns="91440" bIns="45720" anchor="t">
            <a:spAutoFit/>
          </a:bodyPr>
          <a:lstStyle/>
          <a:p>
            <a:r>
              <a:rPr lang="en-US" sz="1600" dirty="0">
                <a:solidFill>
                  <a:schemeClr val="bg1"/>
                </a:solidFill>
                <a:latin typeface="Arial Black"/>
              </a:rPr>
              <a:t>Q17 CONT – </a:t>
            </a:r>
            <a:r>
              <a:rPr lang="en-GB" sz="1600" dirty="0">
                <a:solidFill>
                  <a:schemeClr val="bg1"/>
                </a:solidFill>
                <a:latin typeface="Arial Black"/>
                <a:ea typeface="Calibri"/>
                <a:cs typeface="Calibri"/>
              </a:rPr>
              <a:t>Does your child have any needs or disabilities in addition to Sensory Processing challenges?</a:t>
            </a:r>
          </a:p>
        </p:txBody>
      </p:sp>
      <p:sp>
        <p:nvSpPr>
          <p:cNvPr id="2" name="TextBox 1">
            <a:extLst>
              <a:ext uri="{FF2B5EF4-FFF2-40B4-BE49-F238E27FC236}">
                <a16:creationId xmlns:a16="http://schemas.microsoft.com/office/drawing/2014/main" id="{788929A4-B35B-C05D-6DCA-D71F17A2FC90}"/>
              </a:ext>
            </a:extLst>
          </p:cNvPr>
          <p:cNvSpPr txBox="1"/>
          <p:nvPr/>
        </p:nvSpPr>
        <p:spPr>
          <a:xfrm>
            <a:off x="7474998" y="1071965"/>
            <a:ext cx="4407035"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ea typeface="Calibri" panose="020F0502020204030204"/>
                <a:cs typeface="Calibri" panose="020F0502020204030204"/>
              </a:rPr>
              <a:t>By far the highest additional challenges were Autism &amp; ADHD, with 65% of respondents to this question having a Child/Young Person with a diagnosis or going though the pathway.</a:t>
            </a:r>
          </a:p>
          <a:p>
            <a:pPr marL="285750" indent="-285750">
              <a:buFont typeface="Arial" panose="020B0604020202020204" pitchFamily="34" charset="0"/>
              <a:buChar char="•"/>
            </a:pPr>
            <a:r>
              <a:rPr lang="en-US" dirty="0">
                <a:ea typeface="Calibri" panose="020F0502020204030204"/>
                <a:cs typeface="Calibri" panose="020F0502020204030204"/>
              </a:rPr>
              <a:t>9% of respondents selected ‘other, and the answers covered a wide range of areas: Epilepsy, Tourette's, ARFID, West Syndrome, Dyscalculia, Irlen's Syndrome, DCD, Prader Willi, NG Fed, OCD, Genetic, PICA, Trisomy 21, 16p12.2 Chromosome deletion, FASD, Metabolic Condition.</a:t>
            </a:r>
          </a:p>
          <a:p>
            <a:pPr marL="285750" indent="-285750">
              <a:buFont typeface="Arial"/>
              <a:buChar char="•"/>
            </a:pPr>
            <a:endParaRPr lang="en-US" dirty="0">
              <a:ea typeface="Calibri" panose="020F0502020204030204"/>
              <a:cs typeface="Calibri" panose="020F0502020204030204"/>
            </a:endParaRPr>
          </a:p>
        </p:txBody>
      </p:sp>
      <p:graphicFrame>
        <p:nvGraphicFramePr>
          <p:cNvPr id="7" name="Chart 6">
            <a:extLst>
              <a:ext uri="{FF2B5EF4-FFF2-40B4-BE49-F238E27FC236}">
                <a16:creationId xmlns:a16="http://schemas.microsoft.com/office/drawing/2014/main" id="{40B25C4B-BC39-49F3-A1DA-404F4CE30578}"/>
              </a:ext>
            </a:extLst>
          </p:cNvPr>
          <p:cNvGraphicFramePr>
            <a:graphicFrameLocks/>
          </p:cNvGraphicFramePr>
          <p:nvPr>
            <p:extLst>
              <p:ext uri="{D42A27DB-BD31-4B8C-83A1-F6EECF244321}">
                <p14:modId xmlns:p14="http://schemas.microsoft.com/office/powerpoint/2010/main" val="2886091205"/>
              </p:ext>
            </p:extLst>
          </p:nvPr>
        </p:nvGraphicFramePr>
        <p:xfrm>
          <a:off x="-4" y="957196"/>
          <a:ext cx="7350715" cy="55501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5888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2" y="344704"/>
            <a:ext cx="12192000"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rgbClr val="1D9DD9"/>
              </a:solidFill>
            </a:endParaRPr>
          </a:p>
        </p:txBody>
      </p:sp>
      <p:sp>
        <p:nvSpPr>
          <p:cNvPr id="11" name="Rectangle 10">
            <a:extLst>
              <a:ext uri="{FF2B5EF4-FFF2-40B4-BE49-F238E27FC236}">
                <a16:creationId xmlns:a16="http://schemas.microsoft.com/office/drawing/2014/main" id="{1E661493-5158-49D5-969B-82C61CF31346}"/>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5D0D65F1-69DC-4D24-AF02-46041856A124}"/>
              </a:ext>
            </a:extLst>
          </p:cNvPr>
          <p:cNvSpPr/>
          <p:nvPr/>
        </p:nvSpPr>
        <p:spPr>
          <a:xfrm>
            <a:off x="-2" y="6525261"/>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4AE88E2-FDF0-4A17-8F73-61269E10CE5E}"/>
              </a:ext>
            </a:extLst>
          </p:cNvPr>
          <p:cNvSpPr txBox="1"/>
          <p:nvPr/>
        </p:nvSpPr>
        <p:spPr>
          <a:xfrm>
            <a:off x="29662" y="367283"/>
            <a:ext cx="12138338" cy="584775"/>
          </a:xfrm>
          <a:prstGeom prst="rect">
            <a:avLst/>
          </a:prstGeom>
          <a:noFill/>
        </p:spPr>
        <p:txBody>
          <a:bodyPr wrap="square" lIns="91440" tIns="45720" rIns="91440" bIns="45720" anchor="t">
            <a:spAutoFit/>
          </a:bodyPr>
          <a:lstStyle/>
          <a:p>
            <a:r>
              <a:rPr lang="en-US" sz="1600" dirty="0">
                <a:solidFill>
                  <a:schemeClr val="bg1"/>
                </a:solidFill>
                <a:latin typeface="Arial Black"/>
              </a:rPr>
              <a:t>Q18 – </a:t>
            </a:r>
            <a:r>
              <a:rPr lang="en-GB" sz="1600" dirty="0">
                <a:solidFill>
                  <a:schemeClr val="bg1"/>
                </a:solidFill>
                <a:latin typeface="Arial Black"/>
                <a:ea typeface="Calibri"/>
                <a:cs typeface="Calibri"/>
              </a:rPr>
              <a:t>Would you benefit from sensory awareness-raising or training, or more understanding of sensory challenges to better support your child?</a:t>
            </a:r>
          </a:p>
        </p:txBody>
      </p:sp>
      <p:pic>
        <p:nvPicPr>
          <p:cNvPr id="3" name="Picture 2">
            <a:extLst>
              <a:ext uri="{FF2B5EF4-FFF2-40B4-BE49-F238E27FC236}">
                <a16:creationId xmlns:a16="http://schemas.microsoft.com/office/drawing/2014/main" id="{51393445-D537-4BE9-AFEA-C97C92E135CF}"/>
              </a:ext>
            </a:extLst>
          </p:cNvPr>
          <p:cNvPicPr>
            <a:picLocks noChangeAspect="1"/>
          </p:cNvPicPr>
          <p:nvPr/>
        </p:nvPicPr>
        <p:blipFill rotWithShape="1">
          <a:blip r:embed="rId3">
            <a:extLst>
              <a:ext uri="{28A0092B-C50C-407E-A947-70E740481C1C}">
                <a14:useLocalDpi xmlns:a14="http://schemas.microsoft.com/office/drawing/2010/main" val="0"/>
              </a:ext>
            </a:extLst>
          </a:blip>
          <a:srcRect l="-86" t="-1722" r="86" b="24519"/>
          <a:stretch/>
        </p:blipFill>
        <p:spPr>
          <a:xfrm>
            <a:off x="24000" y="951196"/>
            <a:ext cx="8593456" cy="5539521"/>
          </a:xfrm>
          <a:prstGeom prst="rect">
            <a:avLst/>
          </a:prstGeom>
        </p:spPr>
      </p:pic>
      <p:sp>
        <p:nvSpPr>
          <p:cNvPr id="4" name="TextBox 3">
            <a:extLst>
              <a:ext uri="{FF2B5EF4-FFF2-40B4-BE49-F238E27FC236}">
                <a16:creationId xmlns:a16="http://schemas.microsoft.com/office/drawing/2014/main" id="{654A2AE3-FAF2-49F3-AA4E-8B39C72AA0E3}"/>
              </a:ext>
            </a:extLst>
          </p:cNvPr>
          <p:cNvSpPr txBox="1"/>
          <p:nvPr/>
        </p:nvSpPr>
        <p:spPr>
          <a:xfrm>
            <a:off x="4172504" y="3064226"/>
            <a:ext cx="1748901" cy="2750112"/>
          </a:xfrm>
          <a:prstGeom prst="rect">
            <a:avLst/>
          </a:prstGeom>
          <a:noFill/>
        </p:spPr>
        <p:txBody>
          <a:bodyPr wrap="square" rtlCol="0">
            <a:spAutoFit/>
          </a:bodyPr>
          <a:lstStyle/>
          <a:p>
            <a:pPr marL="285750" indent="-285750">
              <a:lnSpc>
                <a:spcPct val="250000"/>
              </a:lnSpc>
              <a:buFont typeface="Arial" panose="020B0604020202020204" pitchFamily="34" charset="0"/>
              <a:buChar char="•"/>
            </a:pPr>
            <a:r>
              <a:rPr lang="en-GB" dirty="0"/>
              <a:t>38.1%</a:t>
            </a:r>
          </a:p>
          <a:p>
            <a:pPr marL="285750" indent="-285750">
              <a:lnSpc>
                <a:spcPct val="250000"/>
              </a:lnSpc>
              <a:buFont typeface="Arial" panose="020B0604020202020204" pitchFamily="34" charset="0"/>
              <a:buChar char="•"/>
            </a:pPr>
            <a:r>
              <a:rPr lang="en-GB" dirty="0"/>
              <a:t>39.7%</a:t>
            </a:r>
          </a:p>
          <a:p>
            <a:pPr marL="285750" indent="-285750">
              <a:lnSpc>
                <a:spcPct val="250000"/>
              </a:lnSpc>
              <a:buFont typeface="Arial" panose="020B0604020202020204" pitchFamily="34" charset="0"/>
              <a:buChar char="•"/>
            </a:pPr>
            <a:r>
              <a:rPr lang="en-GB" dirty="0"/>
              <a:t>22.2%</a:t>
            </a:r>
          </a:p>
          <a:p>
            <a:pPr marL="285750" indent="-285750">
              <a:lnSpc>
                <a:spcPct val="250000"/>
              </a:lnSpc>
              <a:buFont typeface="Arial" panose="020B0604020202020204" pitchFamily="34" charset="0"/>
              <a:buChar char="•"/>
            </a:pPr>
            <a:r>
              <a:rPr lang="en-GB" dirty="0"/>
              <a:t>19.8%</a:t>
            </a:r>
          </a:p>
        </p:txBody>
      </p:sp>
      <p:sp>
        <p:nvSpPr>
          <p:cNvPr id="5" name="TextBox 4">
            <a:extLst>
              <a:ext uri="{FF2B5EF4-FFF2-40B4-BE49-F238E27FC236}">
                <a16:creationId xmlns:a16="http://schemas.microsoft.com/office/drawing/2014/main" id="{CBD28B67-370A-4017-B023-2A0802AAAB7E}"/>
              </a:ext>
            </a:extLst>
          </p:cNvPr>
          <p:cNvSpPr txBox="1"/>
          <p:nvPr/>
        </p:nvSpPr>
        <p:spPr>
          <a:xfrm>
            <a:off x="8851037" y="1154097"/>
            <a:ext cx="3169328" cy="2031325"/>
          </a:xfrm>
          <a:prstGeom prst="rect">
            <a:avLst/>
          </a:prstGeom>
          <a:noFill/>
        </p:spPr>
        <p:txBody>
          <a:bodyPr wrap="square" rtlCol="0">
            <a:spAutoFit/>
          </a:bodyPr>
          <a:lstStyle/>
          <a:p>
            <a:pPr marL="285750" indent="-285750">
              <a:buFont typeface="Arial" panose="020B0604020202020204" pitchFamily="34" charset="0"/>
              <a:buChar char="•"/>
            </a:pPr>
            <a:r>
              <a:rPr lang="en-GB" dirty="0"/>
              <a:t>Fairly self explanatory, most people feel they would benefit from learning more.</a:t>
            </a:r>
          </a:p>
          <a:p>
            <a:pPr marL="285750" indent="-285750">
              <a:buFont typeface="Arial" panose="020B0604020202020204" pitchFamily="34" charset="0"/>
              <a:buChar char="•"/>
            </a:pPr>
            <a:r>
              <a:rPr lang="en-GB" dirty="0"/>
              <a:t>22.2% feel they have a good understanding, leaving a potential 77.8% with the potential to learn more.</a:t>
            </a:r>
          </a:p>
        </p:txBody>
      </p:sp>
    </p:spTree>
    <p:extLst>
      <p:ext uri="{BB962C8B-B14F-4D97-AF65-F5344CB8AC3E}">
        <p14:creationId xmlns:p14="http://schemas.microsoft.com/office/powerpoint/2010/main" val="3365385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2" y="344704"/>
            <a:ext cx="12192000"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rgbClr val="1D9DD9"/>
              </a:solidFill>
            </a:endParaRPr>
          </a:p>
        </p:txBody>
      </p:sp>
      <p:sp>
        <p:nvSpPr>
          <p:cNvPr id="11" name="Rectangle 10">
            <a:extLst>
              <a:ext uri="{FF2B5EF4-FFF2-40B4-BE49-F238E27FC236}">
                <a16:creationId xmlns:a16="http://schemas.microsoft.com/office/drawing/2014/main" id="{1E661493-5158-49D5-969B-82C61CF31346}"/>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5D0D65F1-69DC-4D24-AF02-46041856A124}"/>
              </a:ext>
            </a:extLst>
          </p:cNvPr>
          <p:cNvSpPr/>
          <p:nvPr/>
        </p:nvSpPr>
        <p:spPr>
          <a:xfrm>
            <a:off x="-2" y="6525261"/>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4AE88E2-FDF0-4A17-8F73-61269E10CE5E}"/>
              </a:ext>
            </a:extLst>
          </p:cNvPr>
          <p:cNvSpPr txBox="1"/>
          <p:nvPr/>
        </p:nvSpPr>
        <p:spPr>
          <a:xfrm>
            <a:off x="29662" y="481283"/>
            <a:ext cx="12138338" cy="338554"/>
          </a:xfrm>
          <a:prstGeom prst="rect">
            <a:avLst/>
          </a:prstGeom>
          <a:noFill/>
        </p:spPr>
        <p:txBody>
          <a:bodyPr wrap="square" lIns="91440" tIns="45720" rIns="91440" bIns="45720" anchor="t">
            <a:spAutoFit/>
          </a:bodyPr>
          <a:lstStyle/>
          <a:p>
            <a:r>
              <a:rPr lang="en-US" sz="1600" dirty="0">
                <a:solidFill>
                  <a:schemeClr val="bg1"/>
                </a:solidFill>
                <a:latin typeface="Arial Black"/>
              </a:rPr>
              <a:t>Q20 -</a:t>
            </a:r>
            <a:r>
              <a:rPr lang="en-US" sz="1600" dirty="0">
                <a:solidFill>
                  <a:schemeClr val="bg1"/>
                </a:solidFill>
                <a:latin typeface="Arial Black"/>
                <a:ea typeface="Calibri"/>
                <a:cs typeface="Calibri"/>
              </a:rPr>
              <a:t> </a:t>
            </a:r>
            <a:r>
              <a:rPr lang="en-GB" sz="1600" dirty="0">
                <a:solidFill>
                  <a:schemeClr val="bg1"/>
                </a:solidFill>
                <a:latin typeface="Arial Black"/>
                <a:ea typeface="Calibri"/>
                <a:cs typeface="Calibri"/>
              </a:rPr>
              <a:t>What types of sensory services do you feel would benefit you but are not available locally?</a:t>
            </a:r>
          </a:p>
        </p:txBody>
      </p:sp>
      <p:graphicFrame>
        <p:nvGraphicFramePr>
          <p:cNvPr id="6" name="Chart 5">
            <a:extLst>
              <a:ext uri="{FF2B5EF4-FFF2-40B4-BE49-F238E27FC236}">
                <a16:creationId xmlns:a16="http://schemas.microsoft.com/office/drawing/2014/main" id="{9B3790B9-534A-4F77-9B4D-2DA63C73C15E}"/>
              </a:ext>
            </a:extLst>
          </p:cNvPr>
          <p:cNvGraphicFramePr>
            <a:graphicFrameLocks/>
          </p:cNvGraphicFramePr>
          <p:nvPr>
            <p:extLst>
              <p:ext uri="{D42A27DB-BD31-4B8C-83A1-F6EECF244321}">
                <p14:modId xmlns:p14="http://schemas.microsoft.com/office/powerpoint/2010/main" val="4016737212"/>
              </p:ext>
            </p:extLst>
          </p:nvPr>
        </p:nvGraphicFramePr>
        <p:xfrm>
          <a:off x="-4" y="950413"/>
          <a:ext cx="7341837" cy="557484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DC580089-3B54-438A-8ED0-093A0780FC2E}"/>
              </a:ext>
            </a:extLst>
          </p:cNvPr>
          <p:cNvSpPr txBox="1"/>
          <p:nvPr/>
        </p:nvSpPr>
        <p:spPr>
          <a:xfrm>
            <a:off x="7483876" y="1065320"/>
            <a:ext cx="4509856" cy="3139321"/>
          </a:xfrm>
          <a:prstGeom prst="rect">
            <a:avLst/>
          </a:prstGeom>
          <a:noFill/>
        </p:spPr>
        <p:txBody>
          <a:bodyPr wrap="square" rtlCol="0">
            <a:spAutoFit/>
          </a:bodyPr>
          <a:lstStyle/>
          <a:p>
            <a:pPr marL="285750" indent="-285750">
              <a:buFont typeface="Arial" panose="020B0604020202020204" pitchFamily="34" charset="0"/>
              <a:buChar char="•"/>
            </a:pPr>
            <a:r>
              <a:rPr lang="en-GB" dirty="0"/>
              <a:t>The largest answer was people who simply didn’t know what sensory services would benefit them that weren’t currently available.</a:t>
            </a:r>
          </a:p>
          <a:p>
            <a:pPr marL="285750" indent="-285750">
              <a:buFont typeface="Arial" panose="020B0604020202020204" pitchFamily="34" charset="0"/>
              <a:buChar char="•"/>
            </a:pPr>
            <a:r>
              <a:rPr lang="en-GB" dirty="0"/>
              <a:t>This widely overlaps with the rest of the survey which indicates more information about sensory would be key.</a:t>
            </a:r>
          </a:p>
          <a:p>
            <a:pPr marL="285750" indent="-285750">
              <a:buFont typeface="Arial" panose="020B0604020202020204" pitchFamily="34" charset="0"/>
              <a:buChar char="•"/>
            </a:pPr>
            <a:r>
              <a:rPr lang="en-GB" dirty="0"/>
              <a:t>Of the specific areas chosen, a need for Sensory Assessments (on the NHS and recognised by the NHS) and Occupational Therapists were the highest.</a:t>
            </a:r>
          </a:p>
        </p:txBody>
      </p:sp>
    </p:spTree>
    <p:extLst>
      <p:ext uri="{BB962C8B-B14F-4D97-AF65-F5344CB8AC3E}">
        <p14:creationId xmlns:p14="http://schemas.microsoft.com/office/powerpoint/2010/main" val="4152570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2" y="344704"/>
            <a:ext cx="12192000"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rgbClr val="1D9DD9"/>
              </a:solidFill>
            </a:endParaRPr>
          </a:p>
        </p:txBody>
      </p:sp>
      <p:sp>
        <p:nvSpPr>
          <p:cNvPr id="11" name="Rectangle 10">
            <a:extLst>
              <a:ext uri="{FF2B5EF4-FFF2-40B4-BE49-F238E27FC236}">
                <a16:creationId xmlns:a16="http://schemas.microsoft.com/office/drawing/2014/main" id="{1E661493-5158-49D5-969B-82C61CF31346}"/>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5D0D65F1-69DC-4D24-AF02-46041856A124}"/>
              </a:ext>
            </a:extLst>
          </p:cNvPr>
          <p:cNvSpPr/>
          <p:nvPr/>
        </p:nvSpPr>
        <p:spPr>
          <a:xfrm>
            <a:off x="-2" y="6525261"/>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4AE88E2-FDF0-4A17-8F73-61269E10CE5E}"/>
              </a:ext>
            </a:extLst>
          </p:cNvPr>
          <p:cNvSpPr txBox="1"/>
          <p:nvPr/>
        </p:nvSpPr>
        <p:spPr>
          <a:xfrm>
            <a:off x="29662" y="481283"/>
            <a:ext cx="12138338" cy="338554"/>
          </a:xfrm>
          <a:prstGeom prst="rect">
            <a:avLst/>
          </a:prstGeom>
          <a:noFill/>
        </p:spPr>
        <p:txBody>
          <a:bodyPr wrap="square" lIns="91440" tIns="45720" rIns="91440" bIns="45720" anchor="t">
            <a:spAutoFit/>
          </a:bodyPr>
          <a:lstStyle/>
          <a:p>
            <a:r>
              <a:rPr lang="en-US" sz="1600" dirty="0">
                <a:solidFill>
                  <a:schemeClr val="bg1"/>
                </a:solidFill>
                <a:latin typeface="Arial Black"/>
              </a:rPr>
              <a:t>Q23 -</a:t>
            </a:r>
            <a:r>
              <a:rPr lang="en-US" sz="1600" dirty="0">
                <a:solidFill>
                  <a:schemeClr val="bg1"/>
                </a:solidFill>
                <a:latin typeface="Arial Black"/>
                <a:ea typeface="Calibri"/>
                <a:cs typeface="Calibri"/>
              </a:rPr>
              <a:t> </a:t>
            </a:r>
            <a:r>
              <a:rPr lang="en-GB" sz="1600" dirty="0">
                <a:solidFill>
                  <a:schemeClr val="bg1"/>
                </a:solidFill>
                <a:latin typeface="Arial Black"/>
                <a:ea typeface="Calibri"/>
                <a:cs typeface="Calibri"/>
              </a:rPr>
              <a:t>What additional help, advice or services would you like to see introduced or increased in Calderdale?</a:t>
            </a:r>
          </a:p>
        </p:txBody>
      </p:sp>
      <p:sp>
        <p:nvSpPr>
          <p:cNvPr id="2" name="TextBox 1">
            <a:extLst>
              <a:ext uri="{FF2B5EF4-FFF2-40B4-BE49-F238E27FC236}">
                <a16:creationId xmlns:a16="http://schemas.microsoft.com/office/drawing/2014/main" id="{DC580089-3B54-438A-8ED0-093A0780FC2E}"/>
              </a:ext>
            </a:extLst>
          </p:cNvPr>
          <p:cNvSpPr txBox="1"/>
          <p:nvPr/>
        </p:nvSpPr>
        <p:spPr>
          <a:xfrm>
            <a:off x="7483876" y="1065320"/>
            <a:ext cx="4509856" cy="4524315"/>
          </a:xfrm>
          <a:prstGeom prst="rect">
            <a:avLst/>
          </a:prstGeom>
          <a:noFill/>
        </p:spPr>
        <p:txBody>
          <a:bodyPr wrap="square" rtlCol="0">
            <a:spAutoFit/>
          </a:bodyPr>
          <a:lstStyle/>
          <a:p>
            <a:pPr marL="285750" indent="-285750">
              <a:buFont typeface="Arial" panose="020B0604020202020204" pitchFamily="34" charset="0"/>
              <a:buChar char="•"/>
            </a:pPr>
            <a:r>
              <a:rPr lang="en-GB" dirty="0"/>
              <a:t>This question gave us some further insight into general gaps within Calderdale.</a:t>
            </a:r>
          </a:p>
          <a:p>
            <a:pPr marL="285750" indent="-285750">
              <a:buFont typeface="Arial" panose="020B0604020202020204" pitchFamily="34" charset="0"/>
              <a:buChar char="•"/>
            </a:pPr>
            <a:r>
              <a:rPr lang="en-GB" dirty="0"/>
              <a:t>Around 25% of Survey Respondents answered this question.</a:t>
            </a:r>
          </a:p>
          <a:p>
            <a:pPr marL="285750" indent="-285750">
              <a:buFont typeface="Arial" panose="020B0604020202020204" pitchFamily="34" charset="0"/>
              <a:buChar char="•"/>
            </a:pPr>
            <a:r>
              <a:rPr lang="en-GB" dirty="0"/>
              <a:t>Sensory Support is the largest area, but this will likely be much higher than it would be otherwise due to this being a sensory specific survey.</a:t>
            </a:r>
          </a:p>
          <a:p>
            <a:pPr marL="285750" indent="-285750">
              <a:buFont typeface="Arial" panose="020B0604020202020204" pitchFamily="34" charset="0"/>
              <a:buChar char="•"/>
            </a:pPr>
            <a:r>
              <a:rPr lang="en-GB" dirty="0"/>
              <a:t>Under ‘Other’, there were lots of specific areas mentioned just once: Breastfeeding Support, Improvements to the Local Authority, Pathological Demand Avoidance, Less Parent Blaming, Deaf &amp; Blind awareness, Speech and Language Therapies, Pre-verbal assistance, Avoidant/Restrictive Food Intake Disorder.</a:t>
            </a:r>
          </a:p>
        </p:txBody>
      </p:sp>
      <p:graphicFrame>
        <p:nvGraphicFramePr>
          <p:cNvPr id="8" name="Chart 7">
            <a:extLst>
              <a:ext uri="{FF2B5EF4-FFF2-40B4-BE49-F238E27FC236}">
                <a16:creationId xmlns:a16="http://schemas.microsoft.com/office/drawing/2014/main" id="{0BCCC195-D648-4328-929C-98F1E58EF908}"/>
              </a:ext>
            </a:extLst>
          </p:cNvPr>
          <p:cNvGraphicFramePr>
            <a:graphicFrameLocks/>
          </p:cNvGraphicFramePr>
          <p:nvPr>
            <p:extLst>
              <p:ext uri="{D42A27DB-BD31-4B8C-83A1-F6EECF244321}">
                <p14:modId xmlns:p14="http://schemas.microsoft.com/office/powerpoint/2010/main" val="3900304997"/>
              </p:ext>
            </p:extLst>
          </p:nvPr>
        </p:nvGraphicFramePr>
        <p:xfrm>
          <a:off x="-5" y="950413"/>
          <a:ext cx="7253061" cy="55628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2042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2" y="350704"/>
            <a:ext cx="12192000"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rgbClr val="1D9DD9"/>
              </a:solidFill>
            </a:endParaRPr>
          </a:p>
        </p:txBody>
      </p:sp>
      <p:sp>
        <p:nvSpPr>
          <p:cNvPr id="11" name="Rectangle 10">
            <a:extLst>
              <a:ext uri="{FF2B5EF4-FFF2-40B4-BE49-F238E27FC236}">
                <a16:creationId xmlns:a16="http://schemas.microsoft.com/office/drawing/2014/main" id="{1E661493-5158-49D5-969B-82C61CF31346}"/>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5D0D65F1-69DC-4D24-AF02-46041856A124}"/>
              </a:ext>
            </a:extLst>
          </p:cNvPr>
          <p:cNvSpPr/>
          <p:nvPr/>
        </p:nvSpPr>
        <p:spPr>
          <a:xfrm>
            <a:off x="-2" y="6525261"/>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4AE88E2-FDF0-4A17-8F73-61269E10CE5E}"/>
              </a:ext>
            </a:extLst>
          </p:cNvPr>
          <p:cNvSpPr txBox="1"/>
          <p:nvPr/>
        </p:nvSpPr>
        <p:spPr>
          <a:xfrm>
            <a:off x="53662" y="469283"/>
            <a:ext cx="12138338" cy="400110"/>
          </a:xfrm>
          <a:prstGeom prst="rect">
            <a:avLst/>
          </a:prstGeom>
          <a:noFill/>
        </p:spPr>
        <p:txBody>
          <a:bodyPr wrap="square" lIns="91440" tIns="45720" rIns="91440" bIns="45720" anchor="t">
            <a:spAutoFit/>
          </a:bodyPr>
          <a:lstStyle/>
          <a:p>
            <a:r>
              <a:rPr lang="en-US" sz="2000" dirty="0">
                <a:solidFill>
                  <a:schemeClr val="bg1"/>
                </a:solidFill>
                <a:latin typeface="Arial Black"/>
              </a:rPr>
              <a:t>Q22 – </a:t>
            </a:r>
            <a:r>
              <a:rPr lang="en-GB" sz="2000" dirty="0">
                <a:solidFill>
                  <a:schemeClr val="bg1"/>
                </a:solidFill>
                <a:latin typeface="Arial Black"/>
                <a:ea typeface="Calibri"/>
                <a:cs typeface="Calibri"/>
              </a:rPr>
              <a:t>Any final comments?</a:t>
            </a:r>
            <a:endParaRPr lang="en-GB" sz="2000" dirty="0">
              <a:solidFill>
                <a:schemeClr val="bg1"/>
              </a:solidFill>
              <a:latin typeface="Arial Black"/>
            </a:endParaRPr>
          </a:p>
        </p:txBody>
      </p:sp>
      <p:sp>
        <p:nvSpPr>
          <p:cNvPr id="3" name="TextBox 2">
            <a:extLst>
              <a:ext uri="{FF2B5EF4-FFF2-40B4-BE49-F238E27FC236}">
                <a16:creationId xmlns:a16="http://schemas.microsoft.com/office/drawing/2014/main" id="{7F1E4174-EAB6-439B-B2DA-73007FD70402}"/>
              </a:ext>
            </a:extLst>
          </p:cNvPr>
          <p:cNvSpPr txBox="1"/>
          <p:nvPr/>
        </p:nvSpPr>
        <p:spPr>
          <a:xfrm>
            <a:off x="53662" y="1063572"/>
            <a:ext cx="11975428" cy="5355312"/>
          </a:xfrm>
          <a:prstGeom prst="rect">
            <a:avLst/>
          </a:prstGeom>
          <a:noFill/>
        </p:spPr>
        <p:txBody>
          <a:bodyPr wrap="square" rtlCol="0">
            <a:spAutoFit/>
          </a:bodyPr>
          <a:lstStyle/>
          <a:p>
            <a:pPr marL="285750" indent="-285750">
              <a:buFont typeface="Arial" panose="020B0604020202020204" pitchFamily="34" charset="0"/>
              <a:buChar char="•"/>
            </a:pPr>
            <a:r>
              <a:rPr lang="en-GB" dirty="0"/>
              <a:t>There were 21 additional comments at the end, some were feedback on how the survey was conducted but we have highlighted some comments from Parent Carers about services themselves.</a:t>
            </a:r>
          </a:p>
          <a:p>
            <a:pPr marL="285750" indent="-285750">
              <a:buFont typeface="Arial" panose="020B0604020202020204" pitchFamily="34" charset="0"/>
              <a:buChar char="•"/>
            </a:pPr>
            <a:r>
              <a:rPr lang="en-GB" dirty="0"/>
              <a:t>“I think in addition to the sensory information it is good to raise awareness of masking. My eldest in particular masks all day at school, so receives no support there as they see no need for it. But then she explodes at home!”</a:t>
            </a:r>
          </a:p>
          <a:p>
            <a:pPr marL="285750" indent="-285750">
              <a:buFont typeface="Arial" panose="020B0604020202020204" pitchFamily="34" charset="0"/>
              <a:buChar char="•"/>
            </a:pPr>
            <a:r>
              <a:rPr lang="en-GB" dirty="0"/>
              <a:t>“Sensory is still seen as something specialist rather than linked to most ND and it’s often treated as something made up unless there is an autism diagnosis alongside it. It is not understood by gatekeepers who could allow access to support and reasonable adjustments or those who would be able to create enabling environments if they would just understand the issues.”</a:t>
            </a:r>
          </a:p>
          <a:p>
            <a:pPr marL="285750" indent="-285750">
              <a:buFont typeface="Arial" panose="020B0604020202020204" pitchFamily="34" charset="0"/>
              <a:buChar char="•"/>
            </a:pPr>
            <a:r>
              <a:rPr lang="en-GB" dirty="0"/>
              <a:t>“There should be more funding towards SEN children in schools.”</a:t>
            </a:r>
          </a:p>
          <a:p>
            <a:pPr marL="285750" indent="-285750">
              <a:buFont typeface="Arial" panose="020B0604020202020204" pitchFamily="34" charset="0"/>
              <a:buChar char="•"/>
            </a:pPr>
            <a:r>
              <a:rPr lang="en-GB" dirty="0"/>
              <a:t>“A huge boost in funding to increase capacity to give advice and advocacy by our excellent local charity Unique Ways. The preventative value by addressing need earlier would be vast </a:t>
            </a:r>
            <a:r>
              <a:rPr lang="en-GB" dirty="0" err="1"/>
              <a:t>e.g</a:t>
            </a:r>
            <a:r>
              <a:rPr lang="en-GB" dirty="0"/>
              <a:t> reduce demand on MH services, reduce school exclusion etc </a:t>
            </a:r>
            <a:r>
              <a:rPr lang="en-GB" dirty="0" err="1"/>
              <a:t>etc</a:t>
            </a:r>
            <a:r>
              <a:rPr lang="en-GB" dirty="0"/>
              <a:t> - NHS or other funders would get a good return on investment” – </a:t>
            </a:r>
            <a:r>
              <a:rPr lang="en-GB" b="1" i="1" dirty="0"/>
              <a:t>we did pick this one out especially!</a:t>
            </a:r>
          </a:p>
          <a:p>
            <a:pPr marL="285750" indent="-285750">
              <a:buFont typeface="Arial" panose="020B0604020202020204" pitchFamily="34" charset="0"/>
              <a:buChar char="•"/>
            </a:pPr>
            <a:r>
              <a:rPr lang="en-GB" dirty="0"/>
              <a:t>“I found out about the IFR by accident, otherwise my child would still.be struggling. Diagnosis has been given &amp; recommendations on the report given, but that's as far as anything went. As will all assessments we've had, we are simply left to get on with it. GP services need to be made fully aware of the process &amp; who to refer to once funding is granted. We were delayed 8 months as our GP left it to us to find a provider, yet one </a:t>
            </a:r>
            <a:r>
              <a:rPr lang="en-GB" dirty="0" err="1"/>
              <a:t>phonecall</a:t>
            </a:r>
            <a:r>
              <a:rPr lang="en-GB" dirty="0"/>
              <a:t> to the CCG gave me all the information I needed.”</a:t>
            </a:r>
          </a:p>
          <a:p>
            <a:pPr marL="285750" indent="-285750">
              <a:buFont typeface="Arial" panose="020B0604020202020204" pitchFamily="34" charset="0"/>
              <a:buChar char="•"/>
            </a:pPr>
            <a:r>
              <a:rPr lang="en-GB" dirty="0"/>
              <a:t>“Sensory issues are the lynch pin that impacts on every area of need. It massively affects all ASD/ADHD traits and challenges. Getting sensory support is the difference between being able to cope and focus on any given day.”</a:t>
            </a:r>
          </a:p>
        </p:txBody>
      </p:sp>
    </p:spTree>
    <p:extLst>
      <p:ext uri="{BB962C8B-B14F-4D97-AF65-F5344CB8AC3E}">
        <p14:creationId xmlns:p14="http://schemas.microsoft.com/office/powerpoint/2010/main" val="3830699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1" y="350703"/>
            <a:ext cx="7537144"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ECB41E24-492A-4AF1-83F9-2D01EC815664}"/>
              </a:ext>
            </a:extLst>
          </p:cNvPr>
          <p:cNvSpPr txBox="1"/>
          <p:nvPr/>
        </p:nvSpPr>
        <p:spPr>
          <a:xfrm>
            <a:off x="171846" y="392338"/>
            <a:ext cx="7471828" cy="523220"/>
          </a:xfrm>
          <a:prstGeom prst="rect">
            <a:avLst/>
          </a:prstGeom>
          <a:noFill/>
        </p:spPr>
        <p:txBody>
          <a:bodyPr wrap="square">
            <a:spAutoFit/>
          </a:bodyPr>
          <a:lstStyle/>
          <a:p>
            <a:r>
              <a:rPr lang="en-GB" sz="2800" dirty="0">
                <a:solidFill>
                  <a:schemeClr val="bg1"/>
                </a:solidFill>
                <a:latin typeface="Arial Black" panose="020B0A04020102020204" pitchFamily="34" charset="0"/>
              </a:rPr>
              <a:t>ABOUT FAMILY VOICE CALDERDALE</a:t>
            </a:r>
          </a:p>
        </p:txBody>
      </p:sp>
      <p:sp>
        <p:nvSpPr>
          <p:cNvPr id="2" name="TextBox 1">
            <a:extLst>
              <a:ext uri="{FF2B5EF4-FFF2-40B4-BE49-F238E27FC236}">
                <a16:creationId xmlns:a16="http://schemas.microsoft.com/office/drawing/2014/main" id="{7B42FBA7-D314-4626-ABD9-1605DB5689AA}"/>
              </a:ext>
            </a:extLst>
          </p:cNvPr>
          <p:cNvSpPr txBox="1"/>
          <p:nvPr/>
        </p:nvSpPr>
        <p:spPr>
          <a:xfrm>
            <a:off x="171846" y="1109709"/>
            <a:ext cx="11786375" cy="5016758"/>
          </a:xfrm>
          <a:prstGeom prst="rect">
            <a:avLst/>
          </a:prstGeom>
          <a:noFill/>
        </p:spPr>
        <p:txBody>
          <a:bodyPr wrap="square" rtlCol="0">
            <a:spAutoFit/>
          </a:bodyPr>
          <a:lstStyle/>
          <a:p>
            <a:pPr marL="285750" indent="-285750">
              <a:buFont typeface="Arial" panose="020B0604020202020204" pitchFamily="34" charset="0"/>
              <a:buChar char="•"/>
            </a:pPr>
            <a:r>
              <a:rPr lang="en-GB" sz="3200" dirty="0"/>
              <a:t>Family Voice Calderdale is a project of Unique Ways and is the Parent Carer Forum for Calderdale.</a:t>
            </a:r>
          </a:p>
          <a:p>
            <a:pPr marL="285750" indent="-285750">
              <a:buFont typeface="Arial" panose="020B0604020202020204" pitchFamily="34" charset="0"/>
              <a:buChar char="•"/>
            </a:pPr>
            <a:r>
              <a:rPr lang="en-GB" sz="3200" dirty="0"/>
              <a:t>All Parent Carer Forums are members of the National Network of Parent Carer Forums and Contact (formerly Contact A Family).</a:t>
            </a:r>
          </a:p>
          <a:p>
            <a:pPr marL="285750" indent="-285750">
              <a:buFont typeface="Arial" panose="020B0604020202020204" pitchFamily="34" charset="0"/>
              <a:buChar char="•"/>
            </a:pPr>
            <a:r>
              <a:rPr lang="en-GB" sz="3200" dirty="0"/>
              <a:t>The aim of Family Voice Calderdale is to ensure that services within Calderdale meet the needs of disabled children and their families</a:t>
            </a:r>
          </a:p>
          <a:p>
            <a:pPr marL="285750" indent="-285750">
              <a:buFont typeface="Arial" panose="020B0604020202020204" pitchFamily="34" charset="0"/>
              <a:buChar char="•"/>
            </a:pPr>
            <a:r>
              <a:rPr lang="en-GB" sz="3200" dirty="0"/>
              <a:t>We do this by representing the voices of the Parent Carers of Children and Young People with SEND in Calderdale, and by having Parent Carer Representatives sit on Strategic Partnerships throughout Calderdale.</a:t>
            </a:r>
          </a:p>
        </p:txBody>
      </p:sp>
    </p:spTree>
    <p:extLst>
      <p:ext uri="{BB962C8B-B14F-4D97-AF65-F5344CB8AC3E}">
        <p14:creationId xmlns:p14="http://schemas.microsoft.com/office/powerpoint/2010/main" val="2457001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2" y="363891"/>
            <a:ext cx="6680720"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2" name="TextBox 11">
            <a:extLst>
              <a:ext uri="{FF2B5EF4-FFF2-40B4-BE49-F238E27FC236}">
                <a16:creationId xmlns:a16="http://schemas.microsoft.com/office/drawing/2014/main" id="{3A395DB5-F6C1-BC8A-1558-F6E6993B1B57}"/>
              </a:ext>
            </a:extLst>
          </p:cNvPr>
          <p:cNvSpPr txBox="1"/>
          <p:nvPr/>
        </p:nvSpPr>
        <p:spPr>
          <a:xfrm>
            <a:off x="82422" y="447163"/>
            <a:ext cx="6598296" cy="523220"/>
          </a:xfrm>
          <a:prstGeom prst="rect">
            <a:avLst/>
          </a:prstGeom>
          <a:noFill/>
        </p:spPr>
        <p:txBody>
          <a:bodyPr wrap="square">
            <a:spAutoFit/>
          </a:bodyPr>
          <a:lstStyle/>
          <a:p>
            <a:r>
              <a:rPr lang="en-US" sz="2800" dirty="0">
                <a:solidFill>
                  <a:schemeClr val="bg1"/>
                </a:solidFill>
                <a:latin typeface="Arial Black" panose="020B0A04020102020204" pitchFamily="34" charset="0"/>
              </a:rPr>
              <a:t>Questions We Asked</a:t>
            </a:r>
            <a:endParaRPr lang="en-GB" sz="2800" dirty="0">
              <a:solidFill>
                <a:schemeClr val="bg1"/>
              </a:solidFill>
              <a:latin typeface="Arial Black" panose="020B0A04020102020204" pitchFamily="34" charset="0"/>
            </a:endParaRPr>
          </a:p>
        </p:txBody>
      </p:sp>
      <p:sp>
        <p:nvSpPr>
          <p:cNvPr id="11" name="Rectangle 10">
            <a:extLst>
              <a:ext uri="{FF2B5EF4-FFF2-40B4-BE49-F238E27FC236}">
                <a16:creationId xmlns:a16="http://schemas.microsoft.com/office/drawing/2014/main" id="{55066851-1982-4F4C-9704-33C6F487AC72}"/>
              </a:ext>
            </a:extLst>
          </p:cNvPr>
          <p:cNvSpPr/>
          <p:nvPr/>
        </p:nvSpPr>
        <p:spPr>
          <a:xfrm>
            <a:off x="-2" y="-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96676A6B-C242-40B9-88C0-2C16FD4138A1}"/>
              </a:ext>
            </a:extLst>
          </p:cNvPr>
          <p:cNvSpPr/>
          <p:nvPr/>
        </p:nvSpPr>
        <p:spPr>
          <a:xfrm>
            <a:off x="0" y="6493802"/>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96F90BE8-65C3-4A3E-9A8C-E45B1CF6B9F7}"/>
              </a:ext>
            </a:extLst>
          </p:cNvPr>
          <p:cNvSpPr txBox="1"/>
          <p:nvPr/>
        </p:nvSpPr>
        <p:spPr>
          <a:xfrm>
            <a:off x="82422" y="970383"/>
            <a:ext cx="11873017" cy="6370975"/>
          </a:xfrm>
          <a:prstGeom prst="rect">
            <a:avLst/>
          </a:prstGeom>
          <a:noFill/>
        </p:spPr>
        <p:txBody>
          <a:bodyPr wrap="square" lIns="91440" tIns="45720" rIns="91440" bIns="45720" rtlCol="0" anchor="t">
            <a:spAutoFit/>
          </a:bodyPr>
          <a:lstStyle/>
          <a:p>
            <a:pPr marL="342900" indent="-342900">
              <a:buAutoNum type="arabicPeriod"/>
            </a:pPr>
            <a:r>
              <a:rPr lang="en-GB" sz="1600" dirty="0">
                <a:solidFill>
                  <a:srgbClr val="1D9DD9"/>
                </a:solidFill>
              </a:rPr>
              <a:t>How much do you know about ‘sensory processing’ and the different senses involved? </a:t>
            </a:r>
          </a:p>
          <a:p>
            <a:pPr marL="342900" indent="-342900">
              <a:buAutoNum type="arabicPeriod"/>
            </a:pPr>
            <a:r>
              <a:rPr lang="en-GB" sz="1600" dirty="0">
                <a:solidFill>
                  <a:srgbClr val="1D9DD9"/>
                </a:solidFill>
              </a:rPr>
              <a:t>Which sensory help, advice and services are you aware of in Calderdale?</a:t>
            </a:r>
          </a:p>
          <a:p>
            <a:pPr marL="342900" indent="-342900">
              <a:buAutoNum type="arabicPeriod"/>
            </a:pPr>
            <a:r>
              <a:rPr lang="en-GB" sz="1600" dirty="0">
                <a:solidFill>
                  <a:srgbClr val="1D9DD9"/>
                </a:solidFill>
              </a:rPr>
              <a:t>Which sensory help, advice and services have you used for your child?</a:t>
            </a:r>
          </a:p>
          <a:p>
            <a:pPr marL="342900" indent="-342900">
              <a:buAutoNum type="arabicPeriod"/>
            </a:pPr>
            <a:r>
              <a:rPr lang="en-GB" sz="1600" dirty="0">
                <a:solidFill>
                  <a:srgbClr val="1D9DD9"/>
                </a:solidFill>
              </a:rPr>
              <a:t>Do you feel your child would benefit from a sensory assessment?</a:t>
            </a:r>
          </a:p>
          <a:p>
            <a:pPr marL="342900" indent="-342900">
              <a:buAutoNum type="arabicPeriod"/>
            </a:pPr>
            <a:r>
              <a:rPr lang="en-GB" sz="1600" dirty="0">
                <a:solidFill>
                  <a:srgbClr val="1D9DD9"/>
                </a:solidFill>
              </a:rPr>
              <a:t>If yes, how do you think your child would benefit from having an assessment?</a:t>
            </a:r>
          </a:p>
          <a:p>
            <a:pPr marL="342900" indent="-342900">
              <a:buAutoNum type="arabicPeriod"/>
            </a:pPr>
            <a:r>
              <a:rPr lang="en-GB" sz="1600" dirty="0">
                <a:solidFill>
                  <a:srgbClr val="1D9DD9"/>
                </a:solidFill>
              </a:rPr>
              <a:t>Has your child already had a sensory assessment?</a:t>
            </a:r>
          </a:p>
          <a:p>
            <a:pPr marL="342900" indent="-342900">
              <a:buAutoNum type="arabicPeriod"/>
            </a:pPr>
            <a:r>
              <a:rPr lang="en-GB" sz="1600" dirty="0">
                <a:solidFill>
                  <a:srgbClr val="1D9DD9"/>
                </a:solidFill>
              </a:rPr>
              <a:t>Please provide any additional comments about your child’s sensory assessment.</a:t>
            </a:r>
          </a:p>
          <a:p>
            <a:pPr marL="342900" indent="-342900">
              <a:buAutoNum type="arabicPeriod"/>
            </a:pPr>
            <a:r>
              <a:rPr lang="en-GB" sz="1600" dirty="0">
                <a:solidFill>
                  <a:srgbClr val="1D9DD9"/>
                </a:solidFill>
              </a:rPr>
              <a:t>If yes (to Q6), how did the process go?</a:t>
            </a:r>
          </a:p>
          <a:p>
            <a:pPr marL="342900" indent="-342900">
              <a:buAutoNum type="arabicPeriod"/>
            </a:pPr>
            <a:r>
              <a:rPr lang="en-GB" sz="1600" dirty="0">
                <a:solidFill>
                  <a:srgbClr val="1D9DD9"/>
                </a:solidFill>
              </a:rPr>
              <a:t>If yes (to Q6), who carried out the assessment?</a:t>
            </a:r>
          </a:p>
          <a:p>
            <a:pPr marL="342900" indent="-342900">
              <a:buAutoNum type="arabicPeriod"/>
            </a:pPr>
            <a:r>
              <a:rPr lang="en-GB" sz="1600" dirty="0">
                <a:solidFill>
                  <a:srgbClr val="1D9DD9"/>
                </a:solidFill>
              </a:rPr>
              <a:t>Have you ever had to pay privately for sensory help, advice or services for your child?</a:t>
            </a:r>
          </a:p>
          <a:p>
            <a:pPr marL="342900" indent="-342900">
              <a:buAutoNum type="arabicPeriod"/>
            </a:pPr>
            <a:r>
              <a:rPr lang="en-GB" sz="1600" dirty="0">
                <a:solidFill>
                  <a:srgbClr val="1D9DD9"/>
                </a:solidFill>
              </a:rPr>
              <a:t>If yes, what was the main reason for doing so?</a:t>
            </a:r>
          </a:p>
          <a:p>
            <a:pPr marL="342900" indent="-342900">
              <a:buAutoNum type="arabicPeriod"/>
            </a:pPr>
            <a:r>
              <a:rPr lang="en-GB" sz="1600" dirty="0">
                <a:solidFill>
                  <a:srgbClr val="1D9DD9"/>
                </a:solidFill>
              </a:rPr>
              <a:t>If yes, how much did you pay?</a:t>
            </a:r>
          </a:p>
          <a:p>
            <a:pPr marL="342900" indent="-342900">
              <a:buAutoNum type="arabicPeriod"/>
            </a:pPr>
            <a:r>
              <a:rPr lang="en-GB" sz="1600" dirty="0">
                <a:solidFill>
                  <a:srgbClr val="1D9DD9"/>
                </a:solidFill>
              </a:rPr>
              <a:t>If yes, what did you pay for and where?</a:t>
            </a:r>
          </a:p>
          <a:p>
            <a:pPr marL="342900" indent="-342900">
              <a:buAutoNum type="arabicPeriod"/>
            </a:pPr>
            <a:r>
              <a:rPr lang="en-GB" sz="1600" dirty="0">
                <a:solidFill>
                  <a:srgbClr val="1D9DD9"/>
                </a:solidFill>
              </a:rPr>
              <a:t>Have you ever submitted an Individual Funding Request (IFR) for a sensory assessment through your GP?</a:t>
            </a:r>
          </a:p>
          <a:p>
            <a:pPr marL="342900" indent="-342900">
              <a:buAutoNum type="arabicPeriod"/>
            </a:pPr>
            <a:r>
              <a:rPr lang="en-GB" sz="1600" dirty="0">
                <a:solidFill>
                  <a:srgbClr val="1D9DD9"/>
                </a:solidFill>
              </a:rPr>
              <a:t>If yes, what was the outcome of this request and what were the reasons given?</a:t>
            </a:r>
          </a:p>
          <a:p>
            <a:pPr marL="342900" indent="-342900">
              <a:buAutoNum type="arabicPeriod"/>
            </a:pPr>
            <a:r>
              <a:rPr lang="en-GB" sz="1600" dirty="0">
                <a:solidFill>
                  <a:srgbClr val="1D9DD9"/>
                </a:solidFill>
              </a:rPr>
              <a:t>Which areas of sensory processing does your child have challenges with?</a:t>
            </a:r>
            <a:endParaRPr lang="en-GB" sz="1600" dirty="0">
              <a:solidFill>
                <a:srgbClr val="1D9DD9"/>
              </a:solidFill>
              <a:ea typeface="Calibri"/>
              <a:cs typeface="Calibri"/>
            </a:endParaRPr>
          </a:p>
          <a:p>
            <a:pPr marL="342900" indent="-342900">
              <a:buAutoNum type="arabicPeriod"/>
            </a:pPr>
            <a:r>
              <a:rPr lang="en-GB" sz="1600" dirty="0">
                <a:solidFill>
                  <a:srgbClr val="1D9DD9"/>
                </a:solidFill>
              </a:rPr>
              <a:t>Does your child have any needs or disabilities in addition to Sensory Processing challenges?</a:t>
            </a:r>
          </a:p>
          <a:p>
            <a:pPr marL="342900" indent="-342900">
              <a:buAutoNum type="arabicPeriod"/>
            </a:pPr>
            <a:r>
              <a:rPr lang="en-GB" sz="1600" dirty="0">
                <a:solidFill>
                  <a:srgbClr val="1D9DD9"/>
                </a:solidFill>
              </a:rPr>
              <a:t>Would you benefit from sensory awareness-raising or training, or more understanding of sensory challenges to better support your child?</a:t>
            </a:r>
          </a:p>
          <a:p>
            <a:pPr marL="342900" indent="-342900">
              <a:buAutoNum type="arabicPeriod"/>
            </a:pPr>
            <a:r>
              <a:rPr lang="en-GB" sz="1600" dirty="0">
                <a:solidFill>
                  <a:srgbClr val="1D9DD9"/>
                </a:solidFill>
              </a:rPr>
              <a:t>If yes, what specific areas would you like to learn more about?</a:t>
            </a:r>
          </a:p>
          <a:p>
            <a:pPr marL="342900" indent="-342900">
              <a:buAutoNum type="arabicPeriod"/>
            </a:pPr>
            <a:r>
              <a:rPr lang="en-GB" sz="1600" dirty="0">
                <a:solidFill>
                  <a:srgbClr val="1D9DD9"/>
                </a:solidFill>
              </a:rPr>
              <a:t>What types of sensory services do you feel would benefit you but are not available locally?</a:t>
            </a:r>
          </a:p>
          <a:p>
            <a:pPr marL="342900" indent="-342900">
              <a:buAutoNum type="arabicPeriod"/>
            </a:pPr>
            <a:r>
              <a:rPr lang="en-GB" sz="1600" dirty="0">
                <a:solidFill>
                  <a:srgbClr val="1D9DD9"/>
                </a:solidFill>
              </a:rPr>
              <a:t>Please leave your name and email address if you would be happy to be contacted about your answers?</a:t>
            </a:r>
          </a:p>
          <a:p>
            <a:pPr marL="342900" indent="-342900">
              <a:buAutoNum type="arabicPeriod"/>
            </a:pPr>
            <a:r>
              <a:rPr lang="en-GB" sz="1600" dirty="0">
                <a:solidFill>
                  <a:srgbClr val="1D9DD9"/>
                </a:solidFill>
              </a:rPr>
              <a:t>Any final comments?</a:t>
            </a:r>
          </a:p>
          <a:p>
            <a:pPr marL="342900" indent="-342900">
              <a:buAutoNum type="arabicPeriod"/>
            </a:pPr>
            <a:endParaRPr lang="en-GB" sz="1600" dirty="0">
              <a:solidFill>
                <a:srgbClr val="1D9DD9"/>
              </a:solidFill>
            </a:endParaRPr>
          </a:p>
          <a:p>
            <a:pPr marL="342900" indent="-342900">
              <a:buAutoNum type="arabicPeriod"/>
            </a:pPr>
            <a:endParaRPr lang="en-GB" sz="2000" dirty="0">
              <a:solidFill>
                <a:srgbClr val="1D9DD9"/>
              </a:solidFill>
            </a:endParaRPr>
          </a:p>
          <a:p>
            <a:pPr marL="342900" indent="-342900">
              <a:buAutoNum type="arabicPeriod"/>
            </a:pPr>
            <a:endParaRPr lang="en-GB" sz="2000" dirty="0">
              <a:solidFill>
                <a:srgbClr val="1D9DD9"/>
              </a:solidFill>
            </a:endParaRPr>
          </a:p>
        </p:txBody>
      </p:sp>
    </p:spTree>
    <p:extLst>
      <p:ext uri="{BB962C8B-B14F-4D97-AF65-F5344CB8AC3E}">
        <p14:creationId xmlns:p14="http://schemas.microsoft.com/office/powerpoint/2010/main" val="2216140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2" y="350706"/>
            <a:ext cx="4721292"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6A50DBD8-70E9-4C06-942C-9F1E35C51A07}"/>
              </a:ext>
            </a:extLst>
          </p:cNvPr>
          <p:cNvSpPr/>
          <p:nvPr/>
        </p:nvSpPr>
        <p:spPr>
          <a:xfrm>
            <a:off x="488121" y="957189"/>
            <a:ext cx="10884024" cy="5632311"/>
          </a:xfrm>
          <a:prstGeom prst="rect">
            <a:avLst/>
          </a:prstGeom>
        </p:spPr>
        <p:txBody>
          <a:bodyPr wrap="square">
            <a:spAutoFit/>
          </a:bodyPr>
          <a:lstStyle/>
          <a:p>
            <a:endParaRPr lang="en-US" b="1" dirty="0">
              <a:solidFill>
                <a:srgbClr val="801538"/>
              </a:solidFill>
            </a:endParaRPr>
          </a:p>
          <a:p>
            <a:endParaRPr lang="en-US" b="1" dirty="0">
              <a:solidFill>
                <a:srgbClr val="801538"/>
              </a:solidFill>
            </a:endParaRPr>
          </a:p>
          <a:p>
            <a:br>
              <a:rPr lang="en-US" dirty="0">
                <a:ln w="0"/>
                <a:solidFill>
                  <a:srgbClr val="0B7978"/>
                </a:solidFill>
                <a:effectLst>
                  <a:outerShdw blurRad="38100" dist="19050" dir="2700000" algn="tl" rotWithShape="0">
                    <a:schemeClr val="dk1">
                      <a:alpha val="40000"/>
                    </a:schemeClr>
                  </a:outerShdw>
                </a:effectLst>
                <a:latin typeface="Arial Black" panose="020B0A04020102020204" pitchFamily="34" charset="0"/>
              </a:rPr>
            </a:br>
            <a:endParaRPr lang="en-US" dirty="0">
              <a:ln w="0"/>
              <a:solidFill>
                <a:srgbClr val="0B7978"/>
              </a:solidFill>
              <a:effectLst>
                <a:outerShdw blurRad="38100" dist="19050" dir="2700000" algn="tl" rotWithShape="0">
                  <a:schemeClr val="dk1">
                    <a:alpha val="40000"/>
                  </a:schemeClr>
                </a:outerShdw>
              </a:effectLst>
              <a:latin typeface="Arial Black" panose="020B0A04020102020204" pitchFamily="34" charset="0"/>
            </a:endParaRPr>
          </a:p>
          <a:p>
            <a:r>
              <a:rPr lang="en-US" sz="2000" dirty="0">
                <a:ln w="0"/>
                <a:solidFill>
                  <a:srgbClr val="1D9DD9"/>
                </a:solidFill>
                <a:effectLst>
                  <a:outerShdw blurRad="38100" dist="19050" dir="2700000" algn="tl" rotWithShape="0">
                    <a:schemeClr val="dk1">
                      <a:alpha val="40000"/>
                    </a:schemeClr>
                  </a:outerShdw>
                </a:effectLst>
              </a:rPr>
              <a:t>Leah Webster</a:t>
            </a:r>
          </a:p>
          <a:p>
            <a:r>
              <a:rPr lang="en-US" sz="2000" dirty="0">
                <a:ln w="0"/>
                <a:solidFill>
                  <a:srgbClr val="3FA535"/>
                </a:solidFill>
                <a:effectLst>
                  <a:outerShdw blurRad="38100" dist="19050" dir="2700000" algn="tl" rotWithShape="0">
                    <a:schemeClr val="dk1">
                      <a:alpha val="40000"/>
                    </a:schemeClr>
                  </a:outerShdw>
                </a:effectLst>
              </a:rPr>
              <a:t>Family Voice </a:t>
            </a:r>
            <a:r>
              <a:rPr lang="en-US" sz="2000" dirty="0" err="1">
                <a:ln w="0"/>
                <a:solidFill>
                  <a:srgbClr val="3FA535"/>
                </a:solidFill>
                <a:effectLst>
                  <a:outerShdw blurRad="38100" dist="19050" dir="2700000" algn="tl" rotWithShape="0">
                    <a:schemeClr val="dk1">
                      <a:alpha val="40000"/>
                    </a:schemeClr>
                  </a:outerShdw>
                </a:effectLst>
              </a:rPr>
              <a:t>Calderdale</a:t>
            </a:r>
            <a:r>
              <a:rPr lang="en-US" sz="2000" dirty="0">
                <a:ln w="0"/>
                <a:solidFill>
                  <a:srgbClr val="3FA535"/>
                </a:solidFill>
                <a:effectLst>
                  <a:outerShdw blurRad="38100" dist="19050" dir="2700000" algn="tl" rotWithShape="0">
                    <a:schemeClr val="dk1">
                      <a:alpha val="40000"/>
                    </a:schemeClr>
                  </a:outerShdw>
                </a:effectLst>
              </a:rPr>
              <a:t> – Volunteer Chair</a:t>
            </a:r>
          </a:p>
          <a:p>
            <a:r>
              <a:rPr lang="en-US" sz="2000" b="1" dirty="0">
                <a:ln w="0"/>
                <a:solidFill>
                  <a:srgbClr val="E30613"/>
                </a:solidFill>
                <a:effectLst>
                  <a:outerShdw blurRad="38100" dist="19050" dir="2700000" algn="tl" rotWithShape="0">
                    <a:schemeClr val="dk1">
                      <a:alpha val="40000"/>
                    </a:schemeClr>
                  </a:outerShdw>
                </a:effectLst>
              </a:rPr>
              <a:t>Leah.webster@uniqueways.org.uk</a:t>
            </a:r>
          </a:p>
          <a:p>
            <a:endParaRPr lang="en-US" sz="2400" dirty="0">
              <a:ln w="0"/>
              <a:solidFill>
                <a:srgbClr val="1D9DD9"/>
              </a:solidFill>
              <a:effectLst>
                <a:outerShdw blurRad="38100" dist="19050" dir="2700000" algn="tl" rotWithShape="0">
                  <a:schemeClr val="dk1">
                    <a:alpha val="40000"/>
                  </a:schemeClr>
                </a:outerShdw>
              </a:effectLst>
            </a:endParaRPr>
          </a:p>
          <a:p>
            <a:endParaRPr lang="en-US" sz="2400" dirty="0">
              <a:ln w="0"/>
              <a:solidFill>
                <a:srgbClr val="1D9DD9"/>
              </a:solidFill>
              <a:effectLst>
                <a:outerShdw blurRad="38100" dist="19050" dir="2700000" algn="tl" rotWithShape="0">
                  <a:schemeClr val="dk1">
                    <a:alpha val="40000"/>
                  </a:schemeClr>
                </a:outerShdw>
              </a:effectLst>
            </a:endParaRPr>
          </a:p>
          <a:p>
            <a:endParaRPr lang="en-US" sz="2400" dirty="0">
              <a:ln w="0"/>
              <a:solidFill>
                <a:srgbClr val="1D9DD9"/>
              </a:solidFill>
              <a:effectLst>
                <a:outerShdw blurRad="38100" dist="19050" dir="2700000" algn="tl" rotWithShape="0">
                  <a:schemeClr val="dk1">
                    <a:alpha val="40000"/>
                  </a:schemeClr>
                </a:outerShdw>
              </a:effectLst>
            </a:endParaRPr>
          </a:p>
          <a:p>
            <a:endParaRPr lang="en-US" sz="2000" dirty="0">
              <a:ln w="0"/>
              <a:solidFill>
                <a:srgbClr val="1D9DD9"/>
              </a:solidFill>
              <a:effectLst>
                <a:outerShdw blurRad="38100" dist="19050" dir="2700000" algn="tl" rotWithShape="0">
                  <a:schemeClr val="dk1">
                    <a:alpha val="40000"/>
                  </a:schemeClr>
                </a:outerShdw>
              </a:effectLst>
            </a:endParaRPr>
          </a:p>
          <a:p>
            <a:r>
              <a:rPr lang="en-US" sz="2000" dirty="0">
                <a:ln w="0"/>
                <a:solidFill>
                  <a:srgbClr val="1D9DD9"/>
                </a:solidFill>
                <a:effectLst>
                  <a:outerShdw blurRad="38100" dist="19050" dir="2700000" algn="tl" rotWithShape="0">
                    <a:schemeClr val="dk1">
                      <a:alpha val="40000"/>
                    </a:schemeClr>
                  </a:outerShdw>
                </a:effectLst>
              </a:rPr>
              <a:t>Joe Thompson</a:t>
            </a:r>
          </a:p>
          <a:p>
            <a:r>
              <a:rPr lang="en-US" sz="2000" dirty="0">
                <a:ln w="0"/>
                <a:solidFill>
                  <a:srgbClr val="3FA535"/>
                </a:solidFill>
                <a:effectLst>
                  <a:outerShdw blurRad="38100" dist="19050" dir="2700000" algn="tl" rotWithShape="0">
                    <a:schemeClr val="dk1">
                      <a:alpha val="40000"/>
                    </a:schemeClr>
                  </a:outerShdw>
                </a:effectLst>
              </a:rPr>
              <a:t>Family Voice </a:t>
            </a:r>
            <a:r>
              <a:rPr lang="en-US" sz="2000" dirty="0" err="1">
                <a:ln w="0"/>
                <a:solidFill>
                  <a:srgbClr val="3FA535"/>
                </a:solidFill>
                <a:effectLst>
                  <a:outerShdw blurRad="38100" dist="19050" dir="2700000" algn="tl" rotWithShape="0">
                    <a:schemeClr val="dk1">
                      <a:alpha val="40000"/>
                    </a:schemeClr>
                  </a:outerShdw>
                </a:effectLst>
              </a:rPr>
              <a:t>Calderdale</a:t>
            </a:r>
            <a:r>
              <a:rPr lang="en-US" sz="2000" dirty="0">
                <a:ln w="0"/>
                <a:solidFill>
                  <a:srgbClr val="3FA535"/>
                </a:solidFill>
                <a:effectLst>
                  <a:outerShdw blurRad="38100" dist="19050" dir="2700000" algn="tl" rotWithShape="0">
                    <a:schemeClr val="dk1">
                      <a:alpha val="40000"/>
                    </a:schemeClr>
                  </a:outerShdw>
                </a:effectLst>
              </a:rPr>
              <a:t> – Project Co-Ordinator</a:t>
            </a:r>
          </a:p>
          <a:p>
            <a:r>
              <a:rPr lang="en-US" sz="2000" b="1" dirty="0">
                <a:ln w="0"/>
                <a:solidFill>
                  <a:srgbClr val="E30613"/>
                </a:solidFill>
                <a:effectLst>
                  <a:outerShdw blurRad="38100" dist="19050" dir="2700000" algn="tl" rotWithShape="0">
                    <a:schemeClr val="dk1">
                      <a:alpha val="40000"/>
                    </a:schemeClr>
                  </a:outerShdw>
                </a:effectLst>
              </a:rPr>
              <a:t>joe.thompson@uniqueways.org.uk</a:t>
            </a:r>
          </a:p>
          <a:p>
            <a:r>
              <a:rPr lang="en-US" sz="2000" b="1" dirty="0">
                <a:ln w="0"/>
                <a:solidFill>
                  <a:srgbClr val="FAB400"/>
                </a:solidFill>
              </a:rPr>
              <a:t>01422 343 090</a:t>
            </a:r>
          </a:p>
          <a:p>
            <a:r>
              <a:rPr lang="en-US" sz="2000" dirty="0">
                <a:ln w="0"/>
                <a:solidFill>
                  <a:srgbClr val="1D9DD9"/>
                </a:solidFill>
                <a:effectLst>
                  <a:outerShdw blurRad="38100" dist="38100" dir="2700000" algn="tl">
                    <a:srgbClr val="000000">
                      <a:alpha val="43137"/>
                    </a:srgbClr>
                  </a:outerShdw>
                </a:effectLst>
              </a:rPr>
              <a:t>Working pattern: 9:30-3:30, Tuesday to Thursday</a:t>
            </a:r>
          </a:p>
          <a:p>
            <a:pPr algn="ctr"/>
            <a:r>
              <a:rPr lang="en-GB" b="1" dirty="0">
                <a:solidFill>
                  <a:srgbClr val="FAB400"/>
                </a:solidFill>
              </a:rPr>
              <a:t>Unique Ways, Hanson Lane Enterprise Centre, Hanson Lane, Halifax, HX1 5PG</a:t>
            </a:r>
          </a:p>
          <a:p>
            <a:pPr algn="ctr"/>
            <a:r>
              <a:rPr lang="en-GB" b="1" dirty="0">
                <a:solidFill>
                  <a:srgbClr val="FAB400"/>
                </a:solidFill>
              </a:rPr>
              <a:t> Company Number: 05098716 | Charity Number: 1109413</a:t>
            </a:r>
          </a:p>
        </p:txBody>
      </p:sp>
      <p:sp>
        <p:nvSpPr>
          <p:cNvPr id="6" name="TextBox 5">
            <a:extLst>
              <a:ext uri="{FF2B5EF4-FFF2-40B4-BE49-F238E27FC236}">
                <a16:creationId xmlns:a16="http://schemas.microsoft.com/office/drawing/2014/main" id="{D0BFDCDF-63F5-4F31-BF52-F55D09083698}"/>
              </a:ext>
            </a:extLst>
          </p:cNvPr>
          <p:cNvSpPr txBox="1"/>
          <p:nvPr/>
        </p:nvSpPr>
        <p:spPr>
          <a:xfrm>
            <a:off x="171846" y="392338"/>
            <a:ext cx="3396977" cy="523220"/>
          </a:xfrm>
          <a:prstGeom prst="rect">
            <a:avLst/>
          </a:prstGeom>
          <a:noFill/>
        </p:spPr>
        <p:txBody>
          <a:bodyPr wrap="square">
            <a:spAutoFit/>
          </a:bodyPr>
          <a:lstStyle/>
          <a:p>
            <a:r>
              <a:rPr lang="en-GB" sz="2800" dirty="0">
                <a:solidFill>
                  <a:schemeClr val="bg1"/>
                </a:solidFill>
                <a:latin typeface="Arial Black" panose="020B0A04020102020204" pitchFamily="34" charset="0"/>
              </a:rPr>
              <a:t>KEEP IN TOUCH</a:t>
            </a:r>
          </a:p>
        </p:txBody>
      </p:sp>
      <p:pic>
        <p:nvPicPr>
          <p:cNvPr id="7" name="Picture 6" descr="https://www.uniqueways.org.uk/wp-content/uploads/2023/03/Leah.png">
            <a:extLst>
              <a:ext uri="{FF2B5EF4-FFF2-40B4-BE49-F238E27FC236}">
                <a16:creationId xmlns:a16="http://schemas.microsoft.com/office/drawing/2014/main" id="{BF8C7105-8904-434E-A26C-EFEBCC8FE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244" y="869877"/>
            <a:ext cx="1409700" cy="1466850"/>
          </a:xfrm>
          <a:prstGeom prst="rect">
            <a:avLst/>
          </a:prstGeom>
          <a:noFill/>
          <a:extLst>
            <a:ext uri="{909E8E84-426E-40DD-AFC4-6F175D3DCCD1}">
              <a14:hiddenFill xmlns:a14="http://schemas.microsoft.com/office/drawing/2010/main">
                <a:solidFill>
                  <a:srgbClr val="FFFFFF"/>
                </a:solidFill>
              </a14:hiddenFill>
            </a:ext>
          </a:extLst>
        </p:spPr>
      </p:pic>
      <p:sp>
        <p:nvSpPr>
          <p:cNvPr id="8" name="Oval 3">
            <a:extLst>
              <a:ext uri="{FF2B5EF4-FFF2-40B4-BE49-F238E27FC236}">
                <a16:creationId xmlns:a16="http://schemas.microsoft.com/office/drawing/2014/main" id="{EC4919AF-850B-4F31-B64D-69332613CF9C}"/>
              </a:ext>
            </a:extLst>
          </p:cNvPr>
          <p:cNvSpPr>
            <a:spLocks noChangeArrowheads="1"/>
          </p:cNvSpPr>
          <p:nvPr/>
        </p:nvSpPr>
        <p:spPr bwMode="auto">
          <a:xfrm>
            <a:off x="819854" y="3236231"/>
            <a:ext cx="1050479" cy="1079094"/>
          </a:xfrm>
          <a:prstGeom prst="ellipse">
            <a:avLst/>
          </a:prstGeom>
          <a:solidFill>
            <a:srgbClr val="ED7D31"/>
          </a:solidFill>
          <a:ln w="38100" algn="ctr">
            <a:solidFill>
              <a:srgbClr val="A6303B"/>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D42952D8-03F9-4131-94EF-69ACF92A858A}"/>
              </a:ext>
            </a:extLst>
          </p:cNvPr>
          <p:cNvPicPr>
            <a:picLocks noChangeAspect="1"/>
          </p:cNvPicPr>
          <p:nvPr/>
        </p:nvPicPr>
        <p:blipFill rotWithShape="1">
          <a:blip r:embed="rId4">
            <a:extLst>
              <a:ext uri="{28A0092B-C50C-407E-A947-70E740481C1C}">
                <a14:useLocalDpi xmlns:a14="http://schemas.microsoft.com/office/drawing/2010/main" val="0"/>
              </a:ext>
            </a:extLst>
          </a:blip>
          <a:srcRect l="27605" t="32616" r="27605"/>
          <a:stretch/>
        </p:blipFill>
        <p:spPr>
          <a:xfrm>
            <a:off x="819855" y="3221848"/>
            <a:ext cx="1050479" cy="1079094"/>
          </a:xfrm>
          <a:prstGeom prst="ellipse">
            <a:avLst/>
          </a:prstGeom>
          <a:effectLst>
            <a:softEdge rad="0"/>
          </a:effectLst>
        </p:spPr>
      </p:pic>
    </p:spTree>
    <p:extLst>
      <p:ext uri="{BB962C8B-B14F-4D97-AF65-F5344CB8AC3E}">
        <p14:creationId xmlns:p14="http://schemas.microsoft.com/office/powerpoint/2010/main" val="1261937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3" y="350704"/>
            <a:ext cx="12192003"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2" name="TextBox 11">
            <a:extLst>
              <a:ext uri="{FF2B5EF4-FFF2-40B4-BE49-F238E27FC236}">
                <a16:creationId xmlns:a16="http://schemas.microsoft.com/office/drawing/2014/main" id="{3A395DB5-F6C1-BC8A-1558-F6E6993B1B57}"/>
              </a:ext>
            </a:extLst>
          </p:cNvPr>
          <p:cNvSpPr txBox="1"/>
          <p:nvPr/>
        </p:nvSpPr>
        <p:spPr>
          <a:xfrm>
            <a:off x="-3" y="484672"/>
            <a:ext cx="12191999" cy="338554"/>
          </a:xfrm>
          <a:prstGeom prst="rect">
            <a:avLst/>
          </a:prstGeom>
          <a:noFill/>
        </p:spPr>
        <p:txBody>
          <a:bodyPr wrap="square">
            <a:spAutoFit/>
          </a:bodyPr>
          <a:lstStyle/>
          <a:p>
            <a:r>
              <a:rPr lang="en-US" sz="1600" dirty="0">
                <a:solidFill>
                  <a:schemeClr val="bg1"/>
                </a:solidFill>
                <a:latin typeface="Arial Black" panose="020B0A04020102020204" pitchFamily="34" charset="0"/>
              </a:rPr>
              <a:t>RESPONSES - Q1 ‘How much do you know about sensory processing and the different senses involved?’</a:t>
            </a:r>
            <a:endParaRPr lang="en-GB" sz="1600" dirty="0">
              <a:solidFill>
                <a:schemeClr val="bg1"/>
              </a:solidFill>
              <a:latin typeface="Arial Black" panose="020B0A04020102020204" pitchFamily="34" charset="0"/>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404417F5-7A3F-4D14-BE75-42FB341D7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5" y="957190"/>
            <a:ext cx="6454066" cy="5532057"/>
          </a:xfrm>
          <a:prstGeom prst="rect">
            <a:avLst/>
          </a:prstGeom>
        </p:spPr>
      </p:pic>
      <p:sp>
        <p:nvSpPr>
          <p:cNvPr id="5" name="TextBox 4">
            <a:extLst>
              <a:ext uri="{FF2B5EF4-FFF2-40B4-BE49-F238E27FC236}">
                <a16:creationId xmlns:a16="http://schemas.microsoft.com/office/drawing/2014/main" id="{34EC42F1-C9C1-4E42-B16F-EEA6E541440B}"/>
              </a:ext>
            </a:extLst>
          </p:cNvPr>
          <p:cNvSpPr txBox="1"/>
          <p:nvPr/>
        </p:nvSpPr>
        <p:spPr>
          <a:xfrm>
            <a:off x="6667130" y="1038687"/>
            <a:ext cx="5391705" cy="5078313"/>
          </a:xfrm>
          <a:prstGeom prst="rect">
            <a:avLst/>
          </a:prstGeom>
          <a:noFill/>
        </p:spPr>
        <p:txBody>
          <a:bodyPr wrap="square" rtlCol="0">
            <a:spAutoFit/>
          </a:bodyPr>
          <a:lstStyle/>
          <a:p>
            <a:pPr marL="285750" indent="-285750">
              <a:buFont typeface="Arial" panose="020B0604020202020204" pitchFamily="34" charset="0"/>
              <a:buChar char="•"/>
            </a:pPr>
            <a:r>
              <a:rPr lang="en-GB" dirty="0"/>
              <a:t>Of respondents, approximately 80% have anything from a basic awareness to a lot of knowledge about sensory processing.</a:t>
            </a:r>
          </a:p>
          <a:p>
            <a:pPr marL="285750" indent="-285750">
              <a:buFont typeface="Arial" panose="020B0604020202020204" pitchFamily="34" charset="0"/>
              <a:buChar char="•"/>
            </a:pPr>
            <a:r>
              <a:rPr lang="en-GB" dirty="0"/>
              <a:t>However, of respondents, only 19% indicated they had a lot of knowledge on the topic.</a:t>
            </a:r>
          </a:p>
          <a:p>
            <a:pPr marL="285750" indent="-285750">
              <a:buFont typeface="Arial" panose="020B0604020202020204" pitchFamily="34" charset="0"/>
              <a:buChar char="•"/>
            </a:pPr>
            <a:r>
              <a:rPr lang="en-GB" dirty="0"/>
              <a:t>20% of respondents indicated they have very little or no understanding.</a:t>
            </a:r>
          </a:p>
          <a:p>
            <a:endParaRPr lang="en-GB" dirty="0"/>
          </a:p>
          <a:p>
            <a:r>
              <a:rPr lang="en-GB" dirty="0"/>
              <a:t>There were a few responses in ‘Other’:-</a:t>
            </a:r>
          </a:p>
          <a:p>
            <a:pPr marL="285750" indent="-285750">
              <a:buFont typeface="Arial" panose="020B0604020202020204" pitchFamily="34" charset="0"/>
              <a:buChar char="•"/>
            </a:pPr>
            <a:r>
              <a:rPr lang="en-GB" dirty="0"/>
              <a:t>“I have knowledge via my job role.”</a:t>
            </a:r>
          </a:p>
          <a:p>
            <a:pPr marL="285750" indent="-285750">
              <a:buFont typeface="Arial" panose="020B0604020202020204" pitchFamily="34" charset="0"/>
              <a:buChar char="•"/>
            </a:pPr>
            <a:r>
              <a:rPr lang="en-GB" dirty="0"/>
              <a:t>“My son is autistic and has a lot of sensory needs so I know a little bit about it.”</a:t>
            </a:r>
          </a:p>
          <a:p>
            <a:pPr marL="285750" indent="-285750">
              <a:buFont typeface="Arial" panose="020B0604020202020204" pitchFamily="34" charset="0"/>
              <a:buChar char="•"/>
            </a:pPr>
            <a:r>
              <a:rPr lang="en-GB" dirty="0"/>
              <a:t>“Never heard of it.”</a:t>
            </a:r>
          </a:p>
          <a:p>
            <a:pPr marL="285750" indent="-285750">
              <a:buFont typeface="Arial" panose="020B0604020202020204" pitchFamily="34" charset="0"/>
              <a:buChar char="•"/>
            </a:pPr>
            <a:r>
              <a:rPr lang="en-GB" dirty="0"/>
              <a:t>“I know a fair amount, but could know more.”</a:t>
            </a:r>
          </a:p>
          <a:p>
            <a:pPr marL="285750" indent="-285750">
              <a:buFont typeface="Arial" panose="020B0604020202020204" pitchFamily="34" charset="0"/>
              <a:buChar char="•"/>
            </a:pPr>
            <a:r>
              <a:rPr lang="en-GB" dirty="0"/>
              <a:t>“In between basic and very [knowledgeable].”</a:t>
            </a:r>
          </a:p>
          <a:p>
            <a:pPr marL="285750" indent="-285750">
              <a:buFont typeface="Arial" panose="020B0604020202020204" pitchFamily="34" charset="0"/>
              <a:buChar char="•"/>
            </a:pPr>
            <a:r>
              <a:rPr lang="en-GB" dirty="0"/>
              <a:t>“[I know] only because I have a child with severe sensory processing and it’s been a tough process to get diagnosis.”</a:t>
            </a:r>
          </a:p>
        </p:txBody>
      </p:sp>
    </p:spTree>
    <p:extLst>
      <p:ext uri="{BB962C8B-B14F-4D97-AF65-F5344CB8AC3E}">
        <p14:creationId xmlns:p14="http://schemas.microsoft.com/office/powerpoint/2010/main" val="4180550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3" y="350705"/>
            <a:ext cx="12191999"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2" name="TextBox 11">
            <a:extLst>
              <a:ext uri="{FF2B5EF4-FFF2-40B4-BE49-F238E27FC236}">
                <a16:creationId xmlns:a16="http://schemas.microsoft.com/office/drawing/2014/main" id="{3A395DB5-F6C1-BC8A-1558-F6E6993B1B57}"/>
              </a:ext>
            </a:extLst>
          </p:cNvPr>
          <p:cNvSpPr txBox="1"/>
          <p:nvPr/>
        </p:nvSpPr>
        <p:spPr>
          <a:xfrm>
            <a:off x="-7" y="433734"/>
            <a:ext cx="11979968" cy="400110"/>
          </a:xfrm>
          <a:prstGeom prst="rect">
            <a:avLst/>
          </a:prstGeom>
          <a:noFill/>
        </p:spPr>
        <p:txBody>
          <a:bodyPr wrap="square">
            <a:spAutoFit/>
          </a:bodyPr>
          <a:lstStyle/>
          <a:p>
            <a:r>
              <a:rPr lang="en-GB" sz="2000" dirty="0">
                <a:solidFill>
                  <a:schemeClr val="bg1"/>
                </a:solidFill>
                <a:latin typeface="Arial Black" panose="020B0A04020102020204" pitchFamily="34" charset="0"/>
              </a:rPr>
              <a:t>Q2 – ‘Which sensory help, advice and services are you aware of in Calderdale?’</a:t>
            </a: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A24C7DC4-3ED0-4B06-B9D2-27C2D0CEDE2C}"/>
              </a:ext>
            </a:extLst>
          </p:cNvPr>
          <p:cNvPicPr>
            <a:picLocks noChangeAspect="1"/>
          </p:cNvPicPr>
          <p:nvPr/>
        </p:nvPicPr>
        <p:blipFill rotWithShape="1">
          <a:blip r:embed="rId3">
            <a:extLst>
              <a:ext uri="{28A0092B-C50C-407E-A947-70E740481C1C}">
                <a14:useLocalDpi xmlns:a14="http://schemas.microsoft.com/office/drawing/2010/main" val="0"/>
              </a:ext>
            </a:extLst>
          </a:blip>
          <a:srcRect t="9008"/>
          <a:stretch/>
        </p:blipFill>
        <p:spPr>
          <a:xfrm>
            <a:off x="0" y="998831"/>
            <a:ext cx="7386221" cy="5470666"/>
          </a:xfrm>
          <a:prstGeom prst="rect">
            <a:avLst/>
          </a:prstGeom>
        </p:spPr>
      </p:pic>
      <p:sp>
        <p:nvSpPr>
          <p:cNvPr id="6" name="TextBox 5">
            <a:extLst>
              <a:ext uri="{FF2B5EF4-FFF2-40B4-BE49-F238E27FC236}">
                <a16:creationId xmlns:a16="http://schemas.microsoft.com/office/drawing/2014/main" id="{9E89C77B-8D6D-4209-901D-D6F1E9F936D3}"/>
              </a:ext>
            </a:extLst>
          </p:cNvPr>
          <p:cNvSpPr txBox="1"/>
          <p:nvPr/>
        </p:nvSpPr>
        <p:spPr>
          <a:xfrm>
            <a:off x="3492847" y="1987260"/>
            <a:ext cx="1056289" cy="4204356"/>
          </a:xfrm>
          <a:prstGeom prst="rect">
            <a:avLst/>
          </a:prstGeom>
          <a:noFill/>
        </p:spPr>
        <p:txBody>
          <a:bodyPr wrap="square" rtlCol="0">
            <a:spAutoFit/>
          </a:bodyPr>
          <a:lstStyle/>
          <a:p>
            <a:pPr>
              <a:lnSpc>
                <a:spcPct val="150000"/>
              </a:lnSpc>
            </a:pPr>
            <a:r>
              <a:rPr lang="en-GB" dirty="0"/>
              <a:t>33.24%</a:t>
            </a:r>
          </a:p>
          <a:p>
            <a:pPr>
              <a:lnSpc>
                <a:spcPct val="150000"/>
              </a:lnSpc>
            </a:pPr>
            <a:r>
              <a:rPr lang="en-GB" dirty="0"/>
              <a:t>21.79%</a:t>
            </a:r>
          </a:p>
          <a:p>
            <a:pPr>
              <a:lnSpc>
                <a:spcPct val="150000"/>
              </a:lnSpc>
            </a:pPr>
            <a:r>
              <a:rPr lang="en-GB" dirty="0"/>
              <a:t>18.44%</a:t>
            </a:r>
          </a:p>
          <a:p>
            <a:pPr>
              <a:lnSpc>
                <a:spcPct val="150000"/>
              </a:lnSpc>
            </a:pPr>
            <a:r>
              <a:rPr lang="en-GB" dirty="0"/>
              <a:t>33.52%</a:t>
            </a:r>
          </a:p>
          <a:p>
            <a:pPr>
              <a:lnSpc>
                <a:spcPct val="150000"/>
              </a:lnSpc>
            </a:pPr>
            <a:r>
              <a:rPr lang="en-GB" dirty="0"/>
              <a:t>5.03%</a:t>
            </a:r>
          </a:p>
          <a:p>
            <a:pPr>
              <a:lnSpc>
                <a:spcPct val="150000"/>
              </a:lnSpc>
            </a:pPr>
            <a:r>
              <a:rPr lang="en-GB" dirty="0"/>
              <a:t>20.67%</a:t>
            </a:r>
          </a:p>
          <a:p>
            <a:pPr>
              <a:lnSpc>
                <a:spcPct val="150000"/>
              </a:lnSpc>
            </a:pPr>
            <a:r>
              <a:rPr lang="en-GB" dirty="0"/>
              <a:t>24.02%</a:t>
            </a:r>
          </a:p>
          <a:p>
            <a:pPr>
              <a:lnSpc>
                <a:spcPct val="150000"/>
              </a:lnSpc>
            </a:pPr>
            <a:r>
              <a:rPr lang="en-GB" dirty="0"/>
              <a:t>24.58%</a:t>
            </a:r>
          </a:p>
          <a:p>
            <a:pPr>
              <a:lnSpc>
                <a:spcPct val="150000"/>
              </a:lnSpc>
            </a:pPr>
            <a:r>
              <a:rPr lang="en-GB" dirty="0"/>
              <a:t>33.80%</a:t>
            </a:r>
          </a:p>
          <a:p>
            <a:pPr>
              <a:lnSpc>
                <a:spcPct val="150000"/>
              </a:lnSpc>
            </a:pPr>
            <a:r>
              <a:rPr lang="en-GB" dirty="0"/>
              <a:t> 5.31%</a:t>
            </a:r>
          </a:p>
        </p:txBody>
      </p:sp>
      <p:sp>
        <p:nvSpPr>
          <p:cNvPr id="7" name="TextBox 6">
            <a:extLst>
              <a:ext uri="{FF2B5EF4-FFF2-40B4-BE49-F238E27FC236}">
                <a16:creationId xmlns:a16="http://schemas.microsoft.com/office/drawing/2014/main" id="{CB5E0333-A895-4BB9-9000-3005F73D0413}"/>
              </a:ext>
            </a:extLst>
          </p:cNvPr>
          <p:cNvSpPr txBox="1"/>
          <p:nvPr/>
        </p:nvSpPr>
        <p:spPr>
          <a:xfrm>
            <a:off x="7475674" y="1136342"/>
            <a:ext cx="4589079" cy="3139321"/>
          </a:xfrm>
          <a:prstGeom prst="rect">
            <a:avLst/>
          </a:prstGeom>
          <a:noFill/>
        </p:spPr>
        <p:txBody>
          <a:bodyPr wrap="square" rtlCol="0">
            <a:spAutoFit/>
          </a:bodyPr>
          <a:lstStyle/>
          <a:p>
            <a:pPr marL="285750" indent="-285750">
              <a:buFont typeface="Arial" panose="020B0604020202020204" pitchFamily="34" charset="0"/>
              <a:buChar char="•"/>
            </a:pPr>
            <a:r>
              <a:rPr lang="en-GB" dirty="0"/>
              <a:t>There was a decent spread of what services respondents were aware of, and many respondents were aware of multiple services.</a:t>
            </a:r>
          </a:p>
          <a:p>
            <a:pPr marL="285750" indent="-285750">
              <a:buFont typeface="Arial" panose="020B0604020202020204" pitchFamily="34" charset="0"/>
              <a:buChar char="•"/>
            </a:pPr>
            <a:r>
              <a:rPr lang="en-GB" dirty="0"/>
              <a:t>However, approximately 34% were not aware of any existing sensory services in Calderdale.</a:t>
            </a:r>
          </a:p>
          <a:p>
            <a:endParaRPr lang="en-GB" dirty="0"/>
          </a:p>
          <a:p>
            <a:r>
              <a:rPr lang="en-GB" dirty="0"/>
              <a:t>There were a few answers in ‘Other’, which we will go through in the next slide.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376697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3" y="350700"/>
            <a:ext cx="12192003"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9015C958-CD6E-4E3E-8E35-2AD248D78A7A}"/>
              </a:ext>
            </a:extLst>
          </p:cNvPr>
          <p:cNvSpPr txBox="1"/>
          <p:nvPr/>
        </p:nvSpPr>
        <p:spPr>
          <a:xfrm>
            <a:off x="203804" y="957192"/>
            <a:ext cx="11746458" cy="6340197"/>
          </a:xfrm>
          <a:prstGeom prst="rect">
            <a:avLst/>
          </a:prstGeom>
          <a:noFill/>
        </p:spPr>
        <p:txBody>
          <a:bodyPr wrap="square" rtlCol="0">
            <a:spAutoFit/>
          </a:bodyPr>
          <a:lstStyle/>
          <a:p>
            <a:r>
              <a:rPr lang="en-GB" sz="1600" dirty="0"/>
              <a:t>Responses to ‘Other’:</a:t>
            </a:r>
          </a:p>
          <a:p>
            <a:pPr marL="285750" indent="-285750">
              <a:buFont typeface="Arial" panose="020B0604020202020204" pitchFamily="34" charset="0"/>
              <a:buChar char="•"/>
            </a:pPr>
            <a:r>
              <a:rPr lang="en-GB" sz="1600" dirty="0"/>
              <a:t>“I know about coffee mornings or afternoons at Unique Ways.”</a:t>
            </a:r>
          </a:p>
          <a:p>
            <a:pPr marL="285750" indent="-285750">
              <a:buFont typeface="Arial" panose="020B0604020202020204" pitchFamily="34" charset="0"/>
              <a:buChar char="•"/>
            </a:pPr>
            <a:r>
              <a:rPr lang="en-GB" sz="1600" dirty="0"/>
              <a:t>“I’ve had no help.”</a:t>
            </a:r>
          </a:p>
          <a:p>
            <a:pPr marL="285750" indent="-285750">
              <a:buFont typeface="Arial" panose="020B0604020202020204" pitchFamily="34" charset="0"/>
              <a:buChar char="•"/>
            </a:pPr>
            <a:r>
              <a:rPr lang="en-GB" sz="1600" dirty="0"/>
              <a:t>“Family Support.”</a:t>
            </a:r>
          </a:p>
          <a:p>
            <a:pPr marL="285750" indent="-285750">
              <a:buFont typeface="Arial" panose="020B0604020202020204" pitchFamily="34" charset="0"/>
              <a:buChar char="•"/>
            </a:pPr>
            <a:r>
              <a:rPr lang="en-GB" sz="1600" dirty="0"/>
              <a:t>“Finding information and signposting parents is part of my job role.”</a:t>
            </a:r>
          </a:p>
          <a:p>
            <a:pPr marL="285750" indent="-285750">
              <a:buFont typeface="Arial" panose="020B0604020202020204" pitchFamily="34" charset="0"/>
              <a:buChar char="•"/>
            </a:pPr>
            <a:r>
              <a:rPr lang="en-GB" sz="1600" dirty="0"/>
              <a:t>“Services previously used.”</a:t>
            </a:r>
          </a:p>
          <a:p>
            <a:pPr marL="285750" indent="-285750">
              <a:buFont typeface="Arial" panose="020B0604020202020204" pitchFamily="34" charset="0"/>
              <a:buChar char="•"/>
            </a:pPr>
            <a:r>
              <a:rPr lang="en-GB" sz="1600" dirty="0"/>
              <a:t>“Calderdale does not provide sensory OT therapy.”</a:t>
            </a:r>
          </a:p>
          <a:p>
            <a:pPr marL="285750" indent="-285750">
              <a:buFont typeface="Arial" panose="020B0604020202020204" pitchFamily="34" charset="0"/>
              <a:buChar char="•"/>
            </a:pPr>
            <a:r>
              <a:rPr lang="en-GB" sz="1600" dirty="0"/>
              <a:t>“There’s not enough information out there for parents with disabled children, [it] feels quite isolating.”</a:t>
            </a:r>
          </a:p>
          <a:p>
            <a:pPr marL="285750" indent="-285750">
              <a:buFont typeface="Arial" panose="020B0604020202020204" pitchFamily="34" charset="0"/>
              <a:buChar char="•"/>
            </a:pPr>
            <a:r>
              <a:rPr lang="en-GB" sz="1600" dirty="0"/>
              <a:t>“Only help I see is Parent Groups.”</a:t>
            </a:r>
          </a:p>
          <a:p>
            <a:pPr marL="285750" indent="-285750">
              <a:buFont typeface="Arial" panose="020B0604020202020204" pitchFamily="34" charset="0"/>
              <a:buChar char="•"/>
            </a:pPr>
            <a:r>
              <a:rPr lang="en-GB" sz="1600" dirty="0"/>
              <a:t>“Calderdale have no proper sensory services available, which is much to children’s detriment. Calderdale Council and the ICB block these wherever possible, even when recommended in professional reports.”</a:t>
            </a:r>
          </a:p>
          <a:p>
            <a:pPr marL="285750" indent="-285750">
              <a:buFont typeface="Arial" panose="020B0604020202020204" pitchFamily="34" charset="0"/>
              <a:buChar char="•"/>
            </a:pPr>
            <a:r>
              <a:rPr lang="en-GB" sz="1600" dirty="0"/>
              <a:t>“Just feel like there is no help.”</a:t>
            </a:r>
          </a:p>
          <a:p>
            <a:pPr marL="285750" indent="-285750">
              <a:buFont typeface="Arial" panose="020B0604020202020204" pitchFamily="34" charset="0"/>
              <a:buChar char="•"/>
            </a:pPr>
            <a:r>
              <a:rPr lang="en-GB" sz="1600" dirty="0"/>
              <a:t>“I have not been informed about any of these [support services.]”</a:t>
            </a:r>
          </a:p>
          <a:p>
            <a:pPr marL="285750" indent="-285750">
              <a:buFont typeface="Arial" panose="020B0604020202020204" pitchFamily="34" charset="0"/>
              <a:buChar char="•"/>
            </a:pPr>
            <a:r>
              <a:rPr lang="en-GB" sz="1600" dirty="0"/>
              <a:t>“Although I’m aware of some of the services and was referred to OT, the OT’s do not have any sensory specialists and no one in Calderdale offers Ayres therapy or other sensory support, outside of adoption services or at costs which make them inaccessible.”</a:t>
            </a:r>
          </a:p>
          <a:p>
            <a:pPr marL="285750" indent="-285750">
              <a:buFont typeface="Arial" panose="020B0604020202020204" pitchFamily="34" charset="0"/>
              <a:buChar char="•"/>
            </a:pPr>
            <a:r>
              <a:rPr lang="en-GB" sz="1600" dirty="0"/>
              <a:t>“Only [lack knowledge] because I’ve just moved here.”</a:t>
            </a:r>
          </a:p>
          <a:p>
            <a:pPr marL="285750" indent="-285750">
              <a:buFont typeface="Arial" panose="020B0604020202020204" pitchFamily="34" charset="0"/>
              <a:buChar char="•"/>
            </a:pPr>
            <a:r>
              <a:rPr lang="en-GB" sz="1600" dirty="0"/>
              <a:t>“Local Charities.”</a:t>
            </a:r>
          </a:p>
          <a:p>
            <a:pPr marL="285750" indent="-285750">
              <a:buFont typeface="Arial" panose="020B0604020202020204" pitchFamily="34" charset="0"/>
              <a:buChar char="•"/>
            </a:pPr>
            <a:r>
              <a:rPr lang="en-GB" sz="1600" dirty="0"/>
              <a:t>“From what I’m aware [of], Calderdale don’t have any help [for] children with sensory needs or anywhere that assesses for SPD.”</a:t>
            </a:r>
          </a:p>
          <a:p>
            <a:pPr marL="285750" indent="-285750">
              <a:buFont typeface="Arial" panose="020B0604020202020204" pitchFamily="34" charset="0"/>
              <a:buChar char="•"/>
            </a:pPr>
            <a:r>
              <a:rPr lang="en-GB" sz="1600" dirty="0"/>
              <a:t>“Children’s centres/family hubs and Unique Ways services.”</a:t>
            </a:r>
          </a:p>
          <a:p>
            <a:pPr marL="285750" indent="-285750">
              <a:buFont typeface="Arial" panose="020B0604020202020204" pitchFamily="34" charset="0"/>
              <a:buChar char="•"/>
            </a:pPr>
            <a:r>
              <a:rPr lang="en-GB" sz="1600" dirty="0"/>
              <a:t>“Applied through </a:t>
            </a:r>
            <a:r>
              <a:rPr lang="en-GB" sz="1600" dirty="0" err="1"/>
              <a:t>gp</a:t>
            </a:r>
            <a:r>
              <a:rPr lang="en-GB" sz="1600" dirty="0"/>
              <a:t> for a sensory assessment, such a battle to get.”</a:t>
            </a:r>
          </a:p>
          <a:p>
            <a:pPr marL="285750" indent="-285750">
              <a:buFont typeface="Arial" panose="020B0604020202020204" pitchFamily="34" charset="0"/>
              <a:buChar char="•"/>
            </a:pPr>
            <a:r>
              <a:rPr lang="en-GB" sz="1600" dirty="0"/>
              <a:t>“I accessed OT services in Calderdale but was told they had no-one qualified in sensory OT services. They recommended I ask my GP for an individual funding request, which I did.”</a:t>
            </a:r>
          </a:p>
          <a:p>
            <a:pPr marL="285750" indent="-285750">
              <a:buFont typeface="Arial" panose="020B0604020202020204" pitchFamily="34" charset="0"/>
              <a:buChar char="•"/>
            </a:pPr>
            <a:endParaRPr lang="en-GB" dirty="0"/>
          </a:p>
          <a:p>
            <a:endParaRPr lang="en-GB" dirty="0"/>
          </a:p>
          <a:p>
            <a:endParaRPr lang="en-GB" dirty="0"/>
          </a:p>
        </p:txBody>
      </p:sp>
      <p:sp>
        <p:nvSpPr>
          <p:cNvPr id="3" name="Rectangle 2">
            <a:extLst>
              <a:ext uri="{FF2B5EF4-FFF2-40B4-BE49-F238E27FC236}">
                <a16:creationId xmlns:a16="http://schemas.microsoft.com/office/drawing/2014/main" id="{6C144906-A567-4FD1-A848-C81BC88C7E91}"/>
              </a:ext>
            </a:extLst>
          </p:cNvPr>
          <p:cNvSpPr/>
          <p:nvPr/>
        </p:nvSpPr>
        <p:spPr>
          <a:xfrm>
            <a:off x="-5" y="454665"/>
            <a:ext cx="12192003" cy="369332"/>
          </a:xfrm>
          <a:prstGeom prst="rect">
            <a:avLst/>
          </a:prstGeom>
        </p:spPr>
        <p:txBody>
          <a:bodyPr wrap="square">
            <a:spAutoFit/>
          </a:bodyPr>
          <a:lstStyle/>
          <a:p>
            <a:r>
              <a:rPr lang="en-GB" dirty="0">
                <a:solidFill>
                  <a:schemeClr val="bg1"/>
                </a:solidFill>
                <a:latin typeface="Arial Black" panose="020B0A04020102020204" pitchFamily="34" charset="0"/>
              </a:rPr>
              <a:t>Q2 CONT  – ‘Which sensory help, advice and services are you aware of in Calderdale?’</a:t>
            </a:r>
          </a:p>
        </p:txBody>
      </p:sp>
    </p:spTree>
    <p:extLst>
      <p:ext uri="{BB962C8B-B14F-4D97-AF65-F5344CB8AC3E}">
        <p14:creationId xmlns:p14="http://schemas.microsoft.com/office/powerpoint/2010/main" val="2863401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2" y="350701"/>
            <a:ext cx="12192000"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7DF0B3D3-4BB1-4D93-9A8B-0BF0D6A81CA8}"/>
              </a:ext>
            </a:extLst>
          </p:cNvPr>
          <p:cNvSpPr txBox="1"/>
          <p:nvPr/>
        </p:nvSpPr>
        <p:spPr>
          <a:xfrm>
            <a:off x="2" y="453895"/>
            <a:ext cx="12191998" cy="400110"/>
          </a:xfrm>
          <a:prstGeom prst="rect">
            <a:avLst/>
          </a:prstGeom>
          <a:noFill/>
        </p:spPr>
        <p:txBody>
          <a:bodyPr wrap="square">
            <a:spAutoFit/>
          </a:bodyPr>
          <a:lstStyle/>
          <a:p>
            <a:r>
              <a:rPr lang="en-GB" sz="2000" dirty="0">
                <a:solidFill>
                  <a:schemeClr val="bg1"/>
                </a:solidFill>
                <a:latin typeface="Arial Black" panose="020B0A04020102020204" pitchFamily="34" charset="0"/>
              </a:rPr>
              <a:t>Q3 – Which sensory help, advice and services have you used for your child?</a:t>
            </a:r>
          </a:p>
        </p:txBody>
      </p:sp>
      <p:sp>
        <p:nvSpPr>
          <p:cNvPr id="6" name="TextBox 5">
            <a:extLst>
              <a:ext uri="{FF2B5EF4-FFF2-40B4-BE49-F238E27FC236}">
                <a16:creationId xmlns:a16="http://schemas.microsoft.com/office/drawing/2014/main" id="{C4E39643-C4A6-4CB7-99DC-A5EB5CEC46CF}"/>
              </a:ext>
            </a:extLst>
          </p:cNvPr>
          <p:cNvSpPr txBox="1"/>
          <p:nvPr/>
        </p:nvSpPr>
        <p:spPr>
          <a:xfrm>
            <a:off x="8424909" y="1100831"/>
            <a:ext cx="3524435" cy="3416320"/>
          </a:xfrm>
          <a:prstGeom prst="rect">
            <a:avLst/>
          </a:prstGeom>
          <a:noFill/>
        </p:spPr>
        <p:txBody>
          <a:bodyPr wrap="square" rtlCol="0">
            <a:spAutoFit/>
          </a:bodyPr>
          <a:lstStyle/>
          <a:p>
            <a:pPr marL="285750" indent="-285750">
              <a:buFont typeface="Arial" panose="020B0604020202020204" pitchFamily="34" charset="0"/>
              <a:buChar char="•"/>
            </a:pPr>
            <a:r>
              <a:rPr lang="en-GB" dirty="0"/>
              <a:t>Quite a wide spread of services accessed by Parent Carers.</a:t>
            </a:r>
          </a:p>
          <a:p>
            <a:pPr marL="285750" indent="-285750">
              <a:buFont typeface="Arial" panose="020B0604020202020204" pitchFamily="34" charset="0"/>
              <a:buChar char="•"/>
            </a:pPr>
            <a:r>
              <a:rPr lang="en-GB" dirty="0"/>
              <a:t>Several Parent Carers had accessed more then one type of support.</a:t>
            </a:r>
          </a:p>
          <a:p>
            <a:pPr marL="285750" indent="-285750">
              <a:buFont typeface="Arial" panose="020B0604020202020204" pitchFamily="34" charset="0"/>
              <a:buChar char="•"/>
            </a:pPr>
            <a:r>
              <a:rPr lang="en-GB" dirty="0"/>
              <a:t>By far the largest proportion, however, was those who were yet to access any sensory support.</a:t>
            </a:r>
          </a:p>
          <a:p>
            <a:pPr marL="285750" indent="-285750">
              <a:buFont typeface="Arial" panose="020B0604020202020204" pitchFamily="34" charset="0"/>
              <a:buChar char="•"/>
            </a:pPr>
            <a:r>
              <a:rPr lang="en-GB" dirty="0"/>
              <a:t>There were lots of answers in ‘Other’, which we’ll go into in the next slide.</a:t>
            </a:r>
          </a:p>
        </p:txBody>
      </p:sp>
      <p:pic>
        <p:nvPicPr>
          <p:cNvPr id="7" name="Picture 6">
            <a:extLst>
              <a:ext uri="{FF2B5EF4-FFF2-40B4-BE49-F238E27FC236}">
                <a16:creationId xmlns:a16="http://schemas.microsoft.com/office/drawing/2014/main" id="{AB12F48E-A08A-448C-9913-B08067ED86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956422"/>
            <a:ext cx="7500523" cy="5537691"/>
          </a:xfrm>
          <a:prstGeom prst="rect">
            <a:avLst/>
          </a:prstGeom>
        </p:spPr>
      </p:pic>
      <p:sp>
        <p:nvSpPr>
          <p:cNvPr id="12" name="TextBox 11">
            <a:extLst>
              <a:ext uri="{FF2B5EF4-FFF2-40B4-BE49-F238E27FC236}">
                <a16:creationId xmlns:a16="http://schemas.microsoft.com/office/drawing/2014/main" id="{E3DFB22E-44D4-4E82-AC0C-72DB4F605437}"/>
              </a:ext>
            </a:extLst>
          </p:cNvPr>
          <p:cNvSpPr txBox="1"/>
          <p:nvPr/>
        </p:nvSpPr>
        <p:spPr>
          <a:xfrm>
            <a:off x="3750257" y="1996138"/>
            <a:ext cx="1056289" cy="4204356"/>
          </a:xfrm>
          <a:prstGeom prst="rect">
            <a:avLst/>
          </a:prstGeom>
          <a:noFill/>
        </p:spPr>
        <p:txBody>
          <a:bodyPr wrap="square" rtlCol="0">
            <a:spAutoFit/>
          </a:bodyPr>
          <a:lstStyle/>
          <a:p>
            <a:pPr>
              <a:lnSpc>
                <a:spcPct val="150000"/>
              </a:lnSpc>
            </a:pPr>
            <a:r>
              <a:rPr lang="en-GB" dirty="0"/>
              <a:t>20.39%</a:t>
            </a:r>
          </a:p>
          <a:p>
            <a:pPr>
              <a:lnSpc>
                <a:spcPct val="150000"/>
              </a:lnSpc>
            </a:pPr>
            <a:r>
              <a:rPr lang="en-GB" dirty="0"/>
              <a:t>11.45%</a:t>
            </a:r>
          </a:p>
          <a:p>
            <a:pPr>
              <a:lnSpc>
                <a:spcPct val="150000"/>
              </a:lnSpc>
            </a:pPr>
            <a:r>
              <a:rPr lang="en-GB" dirty="0"/>
              <a:t>8.38%</a:t>
            </a:r>
          </a:p>
          <a:p>
            <a:pPr>
              <a:lnSpc>
                <a:spcPct val="150000"/>
              </a:lnSpc>
            </a:pPr>
            <a:r>
              <a:rPr lang="en-GB" dirty="0"/>
              <a:t>17.04%</a:t>
            </a:r>
          </a:p>
          <a:p>
            <a:pPr>
              <a:lnSpc>
                <a:spcPct val="150000"/>
              </a:lnSpc>
            </a:pPr>
            <a:r>
              <a:rPr lang="en-GB" dirty="0"/>
              <a:t>2.51%</a:t>
            </a:r>
          </a:p>
          <a:p>
            <a:pPr>
              <a:lnSpc>
                <a:spcPct val="150000"/>
              </a:lnSpc>
            </a:pPr>
            <a:r>
              <a:rPr lang="en-GB" dirty="0"/>
              <a:t>12.29%</a:t>
            </a:r>
          </a:p>
          <a:p>
            <a:pPr>
              <a:lnSpc>
                <a:spcPct val="150000"/>
              </a:lnSpc>
            </a:pPr>
            <a:r>
              <a:rPr lang="en-GB" dirty="0"/>
              <a:t>10.61%</a:t>
            </a:r>
          </a:p>
          <a:p>
            <a:pPr>
              <a:lnSpc>
                <a:spcPct val="150000"/>
              </a:lnSpc>
            </a:pPr>
            <a:r>
              <a:rPr lang="en-GB" dirty="0"/>
              <a:t>9.50%</a:t>
            </a:r>
          </a:p>
          <a:p>
            <a:pPr>
              <a:lnSpc>
                <a:spcPct val="150000"/>
              </a:lnSpc>
            </a:pPr>
            <a:r>
              <a:rPr lang="en-GB" dirty="0"/>
              <a:t>46.37%</a:t>
            </a:r>
          </a:p>
          <a:p>
            <a:pPr>
              <a:lnSpc>
                <a:spcPct val="150000"/>
              </a:lnSpc>
            </a:pPr>
            <a:r>
              <a:rPr lang="en-GB" dirty="0"/>
              <a:t> 8.38%</a:t>
            </a:r>
          </a:p>
        </p:txBody>
      </p:sp>
    </p:spTree>
    <p:extLst>
      <p:ext uri="{BB962C8B-B14F-4D97-AF65-F5344CB8AC3E}">
        <p14:creationId xmlns:p14="http://schemas.microsoft.com/office/powerpoint/2010/main" val="2043929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3" y="350702"/>
            <a:ext cx="12191998"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8B2DC70C-383E-456F-96A1-349EB6A205B9}"/>
              </a:ext>
            </a:extLst>
          </p:cNvPr>
          <p:cNvSpPr txBox="1"/>
          <p:nvPr/>
        </p:nvSpPr>
        <p:spPr>
          <a:xfrm>
            <a:off x="2" y="453895"/>
            <a:ext cx="12191998" cy="400110"/>
          </a:xfrm>
          <a:prstGeom prst="rect">
            <a:avLst/>
          </a:prstGeom>
          <a:noFill/>
        </p:spPr>
        <p:txBody>
          <a:bodyPr wrap="square">
            <a:spAutoFit/>
          </a:bodyPr>
          <a:lstStyle/>
          <a:p>
            <a:r>
              <a:rPr lang="en-GB" sz="2000" dirty="0">
                <a:solidFill>
                  <a:schemeClr val="bg1"/>
                </a:solidFill>
                <a:latin typeface="Arial Black" panose="020B0A04020102020204" pitchFamily="34" charset="0"/>
              </a:rPr>
              <a:t>Q3 CONT – Which sensory help, advice and services have you used for your child?</a:t>
            </a:r>
          </a:p>
        </p:txBody>
      </p:sp>
      <p:sp>
        <p:nvSpPr>
          <p:cNvPr id="2" name="TextBox 1">
            <a:extLst>
              <a:ext uri="{FF2B5EF4-FFF2-40B4-BE49-F238E27FC236}">
                <a16:creationId xmlns:a16="http://schemas.microsoft.com/office/drawing/2014/main" id="{78695348-EB27-47D1-AF9C-FAC0118EEA9D}"/>
              </a:ext>
            </a:extLst>
          </p:cNvPr>
          <p:cNvSpPr txBox="1"/>
          <p:nvPr/>
        </p:nvSpPr>
        <p:spPr>
          <a:xfrm>
            <a:off x="133165" y="957194"/>
            <a:ext cx="11851689" cy="5447645"/>
          </a:xfrm>
          <a:prstGeom prst="rect">
            <a:avLst/>
          </a:prstGeom>
          <a:noFill/>
        </p:spPr>
        <p:txBody>
          <a:bodyPr wrap="square" rtlCol="0">
            <a:spAutoFit/>
          </a:bodyPr>
          <a:lstStyle/>
          <a:p>
            <a:r>
              <a:rPr lang="en-GB" sz="1200" dirty="0"/>
              <a:t>Responses to ‘Other’:-</a:t>
            </a:r>
          </a:p>
          <a:p>
            <a:pPr marL="285750" indent="-285750">
              <a:buFont typeface="Arial" panose="020B0604020202020204" pitchFamily="34" charset="0"/>
              <a:buChar char="•"/>
            </a:pPr>
            <a:r>
              <a:rPr lang="en-GB" sz="1200" dirty="0"/>
              <a:t>“No services as a parent, OT as a professional.”</a:t>
            </a:r>
          </a:p>
          <a:p>
            <a:pPr marL="285750" indent="-285750">
              <a:buFont typeface="Arial" panose="020B0604020202020204" pitchFamily="34" charset="0"/>
              <a:buChar char="•"/>
            </a:pPr>
            <a:r>
              <a:rPr lang="en-GB" sz="1200" dirty="0"/>
              <a:t>“At work [we have accessed] the therapy team we have.”</a:t>
            </a:r>
          </a:p>
          <a:p>
            <a:pPr marL="285750" indent="-285750">
              <a:buFont typeface="Arial" panose="020B0604020202020204" pitchFamily="34" charset="0"/>
              <a:buChar char="•"/>
            </a:pPr>
            <a:r>
              <a:rPr lang="en-GB" sz="1200" dirty="0"/>
              <a:t>“[Haven’t accessed anything yet] though I do believe this would be useful and will be something I look into.”</a:t>
            </a:r>
          </a:p>
          <a:p>
            <a:pPr marL="285750" indent="-285750">
              <a:buFont typeface="Arial" panose="020B0604020202020204" pitchFamily="34" charset="0"/>
              <a:buChar char="•"/>
            </a:pPr>
            <a:r>
              <a:rPr lang="en-GB" sz="1200" dirty="0"/>
              <a:t>“Never been offered it but my child has always struggled so much with this.”</a:t>
            </a:r>
          </a:p>
          <a:p>
            <a:pPr marL="285750" indent="-285750">
              <a:buFont typeface="Arial" panose="020B0604020202020204" pitchFamily="34" charset="0"/>
              <a:buChar char="•"/>
            </a:pPr>
            <a:r>
              <a:rPr lang="en-GB" sz="1200" dirty="0"/>
              <a:t>“Been to Invictus wellbeing.”</a:t>
            </a:r>
          </a:p>
          <a:p>
            <a:pPr marL="285750" indent="-285750">
              <a:buFont typeface="Arial" panose="020B0604020202020204" pitchFamily="34" charset="0"/>
              <a:buChar char="•"/>
            </a:pPr>
            <a:r>
              <a:rPr lang="en-GB" sz="1200" dirty="0"/>
              <a:t>“Support Group.”</a:t>
            </a:r>
          </a:p>
          <a:p>
            <a:pPr marL="285750" indent="-285750">
              <a:buFont typeface="Arial" panose="020B0604020202020204" pitchFamily="34" charset="0"/>
              <a:buChar char="•"/>
            </a:pPr>
            <a:r>
              <a:rPr lang="en-GB" sz="1200" dirty="0"/>
              <a:t>“I have not been able to access [any] of these as the availability of sensory [support] is not common knowledge.”</a:t>
            </a:r>
          </a:p>
          <a:p>
            <a:pPr marL="285750" indent="-285750">
              <a:buFont typeface="Arial" panose="020B0604020202020204" pitchFamily="34" charset="0"/>
              <a:buChar char="•"/>
            </a:pPr>
            <a:r>
              <a:rPr lang="en-GB" sz="1200" dirty="0"/>
              <a:t>“Didn’t know there was any [support], no real guidance to show you about sensory or disability.”</a:t>
            </a:r>
          </a:p>
          <a:p>
            <a:pPr marL="285750" indent="-285750">
              <a:buFont typeface="Arial" panose="020B0604020202020204" pitchFamily="34" charset="0"/>
              <a:buChar char="•"/>
            </a:pPr>
            <a:r>
              <a:rPr lang="en-GB" sz="1200" dirty="0"/>
              <a:t>“There isn’t a lot of help in Calderdale, we can’t even get a sensory report done.”</a:t>
            </a:r>
          </a:p>
          <a:p>
            <a:pPr marL="285750" indent="-285750">
              <a:buFont typeface="Arial" panose="020B0604020202020204" pitchFamily="34" charset="0"/>
              <a:buChar char="•"/>
            </a:pPr>
            <a:r>
              <a:rPr lang="en-GB" sz="1200" dirty="0"/>
              <a:t>“There is nothing available in Calderdale.”</a:t>
            </a:r>
          </a:p>
          <a:p>
            <a:pPr marL="285750" indent="-285750">
              <a:buFont typeface="Arial" panose="020B0604020202020204" pitchFamily="34" charset="0"/>
              <a:buChar char="•"/>
            </a:pPr>
            <a:r>
              <a:rPr lang="en-GB" sz="1200" dirty="0"/>
              <a:t>“Not been given any advice about groups yet; I’m really struggling with my daughter.”</a:t>
            </a:r>
          </a:p>
          <a:p>
            <a:pPr marL="285750" indent="-285750">
              <a:buFont typeface="Arial" panose="020B0604020202020204" pitchFamily="34" charset="0"/>
              <a:buChar char="•"/>
            </a:pPr>
            <a:r>
              <a:rPr lang="en-GB" sz="1200" dirty="0"/>
              <a:t>“My daughter has ASD. I am aware of the services but have not gained any sensory through those relevant services.”</a:t>
            </a:r>
          </a:p>
          <a:p>
            <a:pPr marL="285750" indent="-285750">
              <a:buFont typeface="Arial" panose="020B0604020202020204" pitchFamily="34" charset="0"/>
              <a:buChar char="•"/>
            </a:pPr>
            <a:r>
              <a:rPr lang="en-GB" sz="1200" dirty="0"/>
              <a:t>“The therapy accessed was not in Calderdale, but was invaluable but have not been able to build on this at all locally or at reasonable cost. Nothing useful on local sites other than most basic and obvious or for very </a:t>
            </a:r>
            <a:r>
              <a:rPr lang="en-GB" sz="1200" dirty="0" err="1"/>
              <a:t>very</a:t>
            </a:r>
            <a:r>
              <a:rPr lang="en-GB" sz="1200" dirty="0"/>
              <a:t> young children.”</a:t>
            </a:r>
          </a:p>
          <a:p>
            <a:pPr marL="285750" indent="-285750">
              <a:buFont typeface="Arial" panose="020B0604020202020204" pitchFamily="34" charset="0"/>
              <a:buChar char="•"/>
            </a:pPr>
            <a:r>
              <a:rPr lang="en-GB" sz="1200" dirty="0"/>
              <a:t>“[We spoke to the teacher] about the sensory room at school.”</a:t>
            </a:r>
          </a:p>
          <a:p>
            <a:pPr marL="285750" indent="-285750">
              <a:buFont typeface="Arial" panose="020B0604020202020204" pitchFamily="34" charset="0"/>
              <a:buChar char="•"/>
            </a:pPr>
            <a:r>
              <a:rPr lang="en-GB" sz="1200" dirty="0"/>
              <a:t>“</a:t>
            </a:r>
            <a:r>
              <a:rPr lang="en-GB" sz="1200" dirty="0" err="1"/>
              <a:t>FreshStart</a:t>
            </a:r>
            <a:r>
              <a:rPr lang="en-GB" sz="1200" dirty="0"/>
              <a:t> kids assessment through CCG funding.”</a:t>
            </a:r>
          </a:p>
          <a:p>
            <a:pPr marL="285750" indent="-285750">
              <a:buFont typeface="Arial" panose="020B0604020202020204" pitchFamily="34" charset="0"/>
              <a:buChar char="•"/>
            </a:pPr>
            <a:r>
              <a:rPr lang="en-GB" sz="1200" dirty="0"/>
              <a:t>“IFR granted by GP – awaiting sensory OT assessment.”</a:t>
            </a:r>
          </a:p>
          <a:p>
            <a:pPr marL="285750" indent="-285750">
              <a:buFont typeface="Arial" panose="020B0604020202020204" pitchFamily="34" charset="0"/>
              <a:buChar char="•"/>
            </a:pPr>
            <a:r>
              <a:rPr lang="en-GB" sz="1200" dirty="0"/>
              <a:t>“School support.”</a:t>
            </a:r>
          </a:p>
          <a:p>
            <a:pPr marL="285750" indent="-285750">
              <a:buFont typeface="Arial" panose="020B0604020202020204" pitchFamily="34" charset="0"/>
              <a:buChar char="•"/>
            </a:pPr>
            <a:r>
              <a:rPr lang="en-GB" sz="1200" dirty="0"/>
              <a:t>“SALT.”</a:t>
            </a:r>
          </a:p>
          <a:p>
            <a:pPr marL="285750" indent="-285750">
              <a:buFont typeface="Arial" panose="020B0604020202020204" pitchFamily="34" charset="0"/>
              <a:buChar char="•"/>
            </a:pPr>
            <a:r>
              <a:rPr lang="en-GB" sz="1200" dirty="0"/>
              <a:t>“I am waiting for my son to receive a sensory assessment through OT.”</a:t>
            </a:r>
          </a:p>
          <a:p>
            <a:pPr marL="285750" indent="-285750">
              <a:buFont typeface="Arial" panose="020B0604020202020204" pitchFamily="34" charset="0"/>
              <a:buChar char="•"/>
            </a:pPr>
            <a:r>
              <a:rPr lang="en-GB" sz="1200" dirty="0"/>
              <a:t>“We travelled to Barnsley for private assessment.”</a:t>
            </a:r>
          </a:p>
          <a:p>
            <a:pPr marL="285750" indent="-285750">
              <a:buFont typeface="Arial" panose="020B0604020202020204" pitchFamily="34" charset="0"/>
              <a:buChar char="•"/>
            </a:pPr>
            <a:r>
              <a:rPr lang="en-GB" sz="1200" dirty="0"/>
              <a:t>“I was unaware school services existed.”</a:t>
            </a:r>
          </a:p>
          <a:p>
            <a:pPr marL="285750" indent="-285750">
              <a:buFont typeface="Arial" panose="020B0604020202020204" pitchFamily="34" charset="0"/>
              <a:buChar char="•"/>
            </a:pPr>
            <a:r>
              <a:rPr lang="en-GB" sz="1200" dirty="0"/>
              <a:t>“Diagnosed at an older age so no help available.”</a:t>
            </a:r>
          </a:p>
          <a:p>
            <a:pPr marL="285750" indent="-285750">
              <a:buFont typeface="Arial" panose="020B0604020202020204" pitchFamily="34" charset="0"/>
              <a:buChar char="•"/>
            </a:pPr>
            <a:r>
              <a:rPr lang="en-GB" sz="1200" dirty="0"/>
              <a:t>“Children’s centres.”</a:t>
            </a:r>
          </a:p>
          <a:p>
            <a:pPr marL="285750" indent="-285750">
              <a:buFont typeface="Arial" panose="020B0604020202020204" pitchFamily="34" charset="0"/>
              <a:buChar char="•"/>
            </a:pPr>
            <a:r>
              <a:rPr lang="en-GB" sz="1200" dirty="0"/>
              <a:t>“There was a little sensory room at [the] Jubilee Centre.”</a:t>
            </a:r>
          </a:p>
          <a:p>
            <a:pPr marL="285750" indent="-285750">
              <a:buFont typeface="Arial" panose="020B0604020202020204" pitchFamily="34" charset="0"/>
              <a:buChar char="•"/>
            </a:pPr>
            <a:r>
              <a:rPr lang="en-GB" sz="1200" dirty="0"/>
              <a:t>“Own research and learning.”</a:t>
            </a:r>
          </a:p>
          <a:p>
            <a:pPr marL="285750" indent="-285750">
              <a:buFont typeface="Arial" panose="020B0604020202020204" pitchFamily="34" charset="0"/>
              <a:buChar char="•"/>
            </a:pPr>
            <a:r>
              <a:rPr lang="en-GB" sz="1200" dirty="0"/>
              <a:t>“Therapy in Praxis, Knaresborough: Sensory Attachment intervention (commissioned by One Adoption.)”</a:t>
            </a:r>
          </a:p>
          <a:p>
            <a:pPr marL="285750" indent="-285750">
              <a:buFont typeface="Arial" panose="020B0604020202020204" pitchFamily="34" charset="0"/>
              <a:buChar char="•"/>
            </a:pPr>
            <a:r>
              <a:rPr lang="en-GB" sz="1200" dirty="0"/>
              <a:t>“Jubilee centre.”</a:t>
            </a:r>
          </a:p>
        </p:txBody>
      </p:sp>
    </p:spTree>
    <p:extLst>
      <p:ext uri="{BB962C8B-B14F-4D97-AF65-F5344CB8AC3E}">
        <p14:creationId xmlns:p14="http://schemas.microsoft.com/office/powerpoint/2010/main" val="3088862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Single Corner Rounded 9">
            <a:extLst>
              <a:ext uri="{FF2B5EF4-FFF2-40B4-BE49-F238E27FC236}">
                <a16:creationId xmlns:a16="http://schemas.microsoft.com/office/drawing/2014/main" id="{C5477714-AB15-2939-0F80-AF4D55CE7178}"/>
              </a:ext>
            </a:extLst>
          </p:cNvPr>
          <p:cNvSpPr/>
          <p:nvPr/>
        </p:nvSpPr>
        <p:spPr>
          <a:xfrm rot="10800000" flipH="1">
            <a:off x="-3" y="350705"/>
            <a:ext cx="12191999" cy="606491"/>
          </a:xfrm>
          <a:prstGeom prst="round1Rect">
            <a:avLst>
              <a:gd name="adj" fmla="val 50000"/>
            </a:avLst>
          </a:prstGeom>
          <a:solidFill>
            <a:srgbClr val="1D9DD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sz="1800" dirty="0">
              <a:solidFill>
                <a:schemeClr val="bg1"/>
              </a:solidFill>
            </a:endParaRPr>
          </a:p>
        </p:txBody>
      </p:sp>
      <p:sp>
        <p:nvSpPr>
          <p:cNvPr id="11" name="Rectangle 10">
            <a:extLst>
              <a:ext uri="{FF2B5EF4-FFF2-40B4-BE49-F238E27FC236}">
                <a16:creationId xmlns:a16="http://schemas.microsoft.com/office/drawing/2014/main" id="{D9A3A683-520A-4A4A-9EE6-1826584615AD}"/>
              </a:ext>
            </a:extLst>
          </p:cNvPr>
          <p:cNvSpPr/>
          <p:nvPr/>
        </p:nvSpPr>
        <p:spPr>
          <a:xfrm>
            <a:off x="0" y="-13187"/>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9A15B8-5DC0-4880-B329-CFAB5004D740}"/>
              </a:ext>
            </a:extLst>
          </p:cNvPr>
          <p:cNvSpPr/>
          <p:nvPr/>
        </p:nvSpPr>
        <p:spPr>
          <a:xfrm>
            <a:off x="-2" y="6494114"/>
            <a:ext cx="12192000" cy="363894"/>
          </a:xfrm>
          <a:prstGeom prst="rect">
            <a:avLst/>
          </a:prstGeom>
          <a:gradFill flip="none" rotWithShape="1">
            <a:gsLst>
              <a:gs pos="0">
                <a:srgbClr val="E30613"/>
              </a:gs>
              <a:gs pos="50000">
                <a:srgbClr val="FAB400"/>
              </a:gs>
              <a:gs pos="21000">
                <a:srgbClr val="1D9DD9"/>
              </a:gs>
              <a:gs pos="81000">
                <a:srgbClr val="3FA535"/>
              </a:gs>
              <a:gs pos="100000">
                <a:srgbClr val="E3061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54342D36-9F49-4043-8DCF-85471FF1566E}"/>
              </a:ext>
            </a:extLst>
          </p:cNvPr>
          <p:cNvSpPr txBox="1"/>
          <p:nvPr/>
        </p:nvSpPr>
        <p:spPr>
          <a:xfrm>
            <a:off x="168672" y="453897"/>
            <a:ext cx="10271468" cy="400110"/>
          </a:xfrm>
          <a:prstGeom prst="rect">
            <a:avLst/>
          </a:prstGeom>
          <a:noFill/>
        </p:spPr>
        <p:txBody>
          <a:bodyPr wrap="square">
            <a:spAutoFit/>
          </a:bodyPr>
          <a:lstStyle/>
          <a:p>
            <a:r>
              <a:rPr lang="en-GB" sz="2000" dirty="0">
                <a:solidFill>
                  <a:schemeClr val="bg1"/>
                </a:solidFill>
                <a:latin typeface="Arial Black" panose="020B0A04020102020204" pitchFamily="34" charset="0"/>
              </a:rPr>
              <a:t>Q4 – Do you feel your child would benefit from a sensory assessment?</a:t>
            </a:r>
          </a:p>
        </p:txBody>
      </p:sp>
      <p:pic>
        <p:nvPicPr>
          <p:cNvPr id="4" name="Picture 3">
            <a:extLst>
              <a:ext uri="{FF2B5EF4-FFF2-40B4-BE49-F238E27FC236}">
                <a16:creationId xmlns:a16="http://schemas.microsoft.com/office/drawing/2014/main" id="{D4F25C20-CE24-49C1-BB6B-870CFD126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3463"/>
            <a:ext cx="8117162" cy="5244385"/>
          </a:xfrm>
          <a:prstGeom prst="rect">
            <a:avLst/>
          </a:prstGeom>
        </p:spPr>
      </p:pic>
      <p:sp>
        <p:nvSpPr>
          <p:cNvPr id="6" name="TextBox 5">
            <a:extLst>
              <a:ext uri="{FF2B5EF4-FFF2-40B4-BE49-F238E27FC236}">
                <a16:creationId xmlns:a16="http://schemas.microsoft.com/office/drawing/2014/main" id="{93270B97-07CB-4E30-A0E7-001751AF7E1E}"/>
              </a:ext>
            </a:extLst>
          </p:cNvPr>
          <p:cNvSpPr txBox="1"/>
          <p:nvPr/>
        </p:nvSpPr>
        <p:spPr>
          <a:xfrm>
            <a:off x="8185212" y="1103463"/>
            <a:ext cx="3844031" cy="3970318"/>
          </a:xfrm>
          <a:prstGeom prst="rect">
            <a:avLst/>
          </a:prstGeom>
          <a:noFill/>
        </p:spPr>
        <p:txBody>
          <a:bodyPr wrap="square" rtlCol="0">
            <a:spAutoFit/>
          </a:bodyPr>
          <a:lstStyle/>
          <a:p>
            <a:pPr marL="285750" indent="-285750">
              <a:buFont typeface="Arial" panose="020B0604020202020204" pitchFamily="34" charset="0"/>
              <a:buChar char="•"/>
            </a:pPr>
            <a:r>
              <a:rPr lang="en-GB" dirty="0"/>
              <a:t>Pretty overwhelming in terms of the amount of people who feel they would benefit from a sensory assessment.</a:t>
            </a:r>
          </a:p>
          <a:p>
            <a:pPr marL="285750" indent="-285750">
              <a:buFont typeface="Arial" panose="020B0604020202020204" pitchFamily="34" charset="0"/>
              <a:buChar char="•"/>
            </a:pPr>
            <a:r>
              <a:rPr lang="en-GB" dirty="0"/>
              <a:t>2</a:t>
            </a:r>
            <a:r>
              <a:rPr lang="en-GB" baseline="30000" dirty="0"/>
              <a:t>nd</a:t>
            </a:r>
            <a:r>
              <a:rPr lang="en-GB" dirty="0"/>
              <a:t> highest answer was people who are unsure.</a:t>
            </a:r>
          </a:p>
          <a:p>
            <a:pPr marL="285750" indent="-285750">
              <a:buFont typeface="Arial" panose="020B0604020202020204" pitchFamily="34" charset="0"/>
              <a:buChar char="•"/>
            </a:pPr>
            <a:r>
              <a:rPr lang="en-GB" dirty="0"/>
              <a:t>61 people said they would not benefit. As we will see later on, 37 people have already had an assessment.</a:t>
            </a:r>
          </a:p>
          <a:p>
            <a:pPr marL="285750" indent="-285750">
              <a:buFont typeface="Arial" panose="020B0604020202020204" pitchFamily="34" charset="0"/>
              <a:buChar char="•"/>
            </a:pPr>
            <a:r>
              <a:rPr lang="en-GB" dirty="0"/>
              <a:t>This leaves 24 people who have never had an assessment before who do not feel their child would benefit. This is 7.27%.</a:t>
            </a:r>
          </a:p>
        </p:txBody>
      </p:sp>
    </p:spTree>
    <p:extLst>
      <p:ext uri="{BB962C8B-B14F-4D97-AF65-F5344CB8AC3E}">
        <p14:creationId xmlns:p14="http://schemas.microsoft.com/office/powerpoint/2010/main" val="2893634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11978</TotalTime>
  <Words>4732</Words>
  <Application>Microsoft Office PowerPoint</Application>
  <PresentationFormat>Widescreen</PresentationFormat>
  <Paragraphs>353</Paragraphs>
  <Slides>30</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Reynolds</dc:creator>
  <cp:lastModifiedBy>Family Voice</cp:lastModifiedBy>
  <cp:revision>488</cp:revision>
  <dcterms:created xsi:type="dcterms:W3CDTF">2022-08-23T11:24:38Z</dcterms:created>
  <dcterms:modified xsi:type="dcterms:W3CDTF">2024-12-10T14:23:14Z</dcterms:modified>
</cp:coreProperties>
</file>