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57" r:id="rId3"/>
    <p:sldId id="258" r:id="rId4"/>
    <p:sldId id="290" r:id="rId5"/>
    <p:sldId id="292" r:id="rId6"/>
    <p:sldId id="293" r:id="rId7"/>
    <p:sldId id="294" r:id="rId8"/>
    <p:sldId id="295" r:id="rId9"/>
    <p:sldId id="296" r:id="rId10"/>
    <p:sldId id="297" r:id="rId11"/>
    <p:sldId id="302" r:id="rId12"/>
    <p:sldId id="303" r:id="rId13"/>
    <p:sldId id="304" r:id="rId14"/>
    <p:sldId id="270" r:id="rId15"/>
    <p:sldId id="308" r:id="rId16"/>
    <p:sldId id="309" r:id="rId17"/>
    <p:sldId id="306" r:id="rId18"/>
    <p:sldId id="31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400"/>
    <a:srgbClr val="E30613"/>
    <a:srgbClr val="3FA535"/>
    <a:srgbClr val="1D9DD9"/>
    <a:srgbClr val="801538"/>
    <a:srgbClr val="F37238"/>
    <a:srgbClr val="0B79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GB" dirty="0"/>
              <a:t>How?</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FF000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7F9C-42BC-8FEC-38100ACA0541}"/>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7F9C-42BC-8FEC-38100ACA0541}"/>
              </c:ext>
            </c:extLst>
          </c:dPt>
          <c:dPt>
            <c:idx val="2"/>
            <c:bubble3D val="0"/>
            <c:spPr>
              <a:solidFill>
                <a:srgbClr val="FFFF0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7F9C-42BC-8FEC-38100ACA0541}"/>
              </c:ext>
            </c:extLst>
          </c:dPt>
          <c:dPt>
            <c:idx val="3"/>
            <c:bubble3D val="0"/>
            <c:spPr>
              <a:solidFill>
                <a:srgbClr val="92D05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7F9C-42BC-8FEC-38100ACA0541}"/>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7F9C-42BC-8FEC-38100ACA0541}"/>
              </c:ext>
            </c:extLst>
          </c:dPt>
          <c:dPt>
            <c:idx val="5"/>
            <c:bubble3D val="0"/>
            <c:spPr>
              <a:solidFill>
                <a:srgbClr val="FF66CC"/>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7F9C-42BC-8FEC-38100ACA0541}"/>
              </c:ext>
            </c:extLst>
          </c:dPt>
          <c:dPt>
            <c:idx val="6"/>
            <c:bubble3D val="0"/>
            <c:spPr>
              <a:solidFill>
                <a:srgbClr val="7030A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7F9C-42BC-8FEC-38100ACA0541}"/>
              </c:ext>
            </c:extLst>
          </c:dPt>
          <c:dPt>
            <c:idx val="7"/>
            <c:bubble3D val="0"/>
            <c:spPr>
              <a:solidFill>
                <a:schemeClr val="tx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7F9C-42BC-8FEC-38100ACA0541}"/>
              </c:ext>
            </c:extLst>
          </c:dPt>
          <c:dPt>
            <c:idx val="8"/>
            <c:bubble3D val="0"/>
            <c:spPr>
              <a:solidFill>
                <a:schemeClr val="accent3">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1-7F9C-42BC-8FEC-38100ACA0541}"/>
              </c:ext>
            </c:extLst>
          </c:dPt>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Sheet1!$C$3:$C$11</c:f>
              <c:strCache>
                <c:ptCount val="9"/>
                <c:pt idx="0">
                  <c:v>School</c:v>
                </c:pt>
                <c:pt idx="1">
                  <c:v>Social Media</c:v>
                </c:pt>
                <c:pt idx="2">
                  <c:v>Email</c:v>
                </c:pt>
                <c:pt idx="3">
                  <c:v>Unique Ways</c:v>
                </c:pt>
                <c:pt idx="4">
                  <c:v>Council</c:v>
                </c:pt>
                <c:pt idx="5">
                  <c:v>Internet Search</c:v>
                </c:pt>
                <c:pt idx="6">
                  <c:v>Not Sure</c:v>
                </c:pt>
                <c:pt idx="7">
                  <c:v>Friends</c:v>
                </c:pt>
                <c:pt idx="8">
                  <c:v>Family Voice</c:v>
                </c:pt>
              </c:strCache>
            </c:strRef>
          </c:cat>
          <c:val>
            <c:numRef>
              <c:f>Sheet1!$D$3:$D$11</c:f>
              <c:numCache>
                <c:formatCode>General</c:formatCode>
                <c:ptCount val="9"/>
                <c:pt idx="0">
                  <c:v>17</c:v>
                </c:pt>
                <c:pt idx="1">
                  <c:v>8</c:v>
                </c:pt>
                <c:pt idx="2">
                  <c:v>1</c:v>
                </c:pt>
                <c:pt idx="3">
                  <c:v>4</c:v>
                </c:pt>
                <c:pt idx="4">
                  <c:v>4</c:v>
                </c:pt>
                <c:pt idx="5">
                  <c:v>2</c:v>
                </c:pt>
                <c:pt idx="6">
                  <c:v>3</c:v>
                </c:pt>
                <c:pt idx="7">
                  <c:v>3</c:v>
                </c:pt>
                <c:pt idx="8">
                  <c:v>2</c:v>
                </c:pt>
              </c:numCache>
            </c:numRef>
          </c:val>
          <c:extLst>
            <c:ext xmlns:c16="http://schemas.microsoft.com/office/drawing/2014/chart" uri="{C3380CC4-5D6E-409C-BE32-E72D297353CC}">
              <c16:uniqueId val="{00000012-7F9C-42BC-8FEC-38100ACA054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How</a:t>
            </a:r>
            <a:r>
              <a:rPr lang="en-GB" baseline="0"/>
              <a:t> would you rate the Healthy Holidays scheme?</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CF00-4C7A-9322-2B11644EB782}"/>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3-CF00-4C7A-9322-2B11644EB782}"/>
              </c:ext>
            </c:extLst>
          </c:dPt>
          <c:dPt>
            <c:idx val="5"/>
            <c:invertIfNegative val="0"/>
            <c:bubble3D val="0"/>
            <c:spPr>
              <a:solidFill>
                <a:srgbClr val="FFFF00"/>
              </a:solidFill>
              <a:ln>
                <a:noFill/>
              </a:ln>
              <a:effectLst/>
            </c:spPr>
            <c:extLst>
              <c:ext xmlns:c16="http://schemas.microsoft.com/office/drawing/2014/chart" uri="{C3380CC4-5D6E-409C-BE32-E72D297353CC}">
                <c16:uniqueId val="{00000005-CF00-4C7A-9322-2B11644EB782}"/>
              </c:ext>
            </c:extLst>
          </c:dPt>
          <c:dPt>
            <c:idx val="6"/>
            <c:invertIfNegative val="0"/>
            <c:bubble3D val="0"/>
            <c:spPr>
              <a:solidFill>
                <a:srgbClr val="92D050"/>
              </a:solidFill>
              <a:ln>
                <a:noFill/>
              </a:ln>
              <a:effectLst/>
            </c:spPr>
            <c:extLst>
              <c:ext xmlns:c16="http://schemas.microsoft.com/office/drawing/2014/chart" uri="{C3380CC4-5D6E-409C-BE32-E72D297353CC}">
                <c16:uniqueId val="{00000007-CF00-4C7A-9322-2B11644EB782}"/>
              </c:ext>
            </c:extLst>
          </c:dPt>
          <c:dPt>
            <c:idx val="7"/>
            <c:invertIfNegative val="0"/>
            <c:bubble3D val="0"/>
            <c:spPr>
              <a:solidFill>
                <a:srgbClr val="00B0F0"/>
              </a:solidFill>
              <a:ln>
                <a:noFill/>
              </a:ln>
              <a:effectLst/>
            </c:spPr>
            <c:extLst>
              <c:ext xmlns:c16="http://schemas.microsoft.com/office/drawing/2014/chart" uri="{C3380CC4-5D6E-409C-BE32-E72D297353CC}">
                <c16:uniqueId val="{00000009-CF00-4C7A-9322-2B11644EB782}"/>
              </c:ext>
            </c:extLst>
          </c:dPt>
          <c:dPt>
            <c:idx val="8"/>
            <c:invertIfNegative val="0"/>
            <c:bubble3D val="0"/>
            <c:spPr>
              <a:solidFill>
                <a:srgbClr val="FF66CC"/>
              </a:solidFill>
              <a:ln>
                <a:noFill/>
              </a:ln>
              <a:effectLst/>
            </c:spPr>
            <c:extLst>
              <c:ext xmlns:c16="http://schemas.microsoft.com/office/drawing/2014/chart" uri="{C3380CC4-5D6E-409C-BE32-E72D297353CC}">
                <c16:uniqueId val="{0000000B-CF00-4C7A-9322-2B11644EB782}"/>
              </c:ext>
            </c:extLst>
          </c:dPt>
          <c:dPt>
            <c:idx val="9"/>
            <c:invertIfNegative val="0"/>
            <c:bubble3D val="0"/>
            <c:spPr>
              <a:solidFill>
                <a:srgbClr val="7030A0"/>
              </a:solidFill>
              <a:ln>
                <a:noFill/>
              </a:ln>
              <a:effectLst/>
            </c:spPr>
            <c:extLst>
              <c:ext xmlns:c16="http://schemas.microsoft.com/office/drawing/2014/chart" uri="{C3380CC4-5D6E-409C-BE32-E72D297353CC}">
                <c16:uniqueId val="{0000000D-CF00-4C7A-9322-2B11644EB782}"/>
              </c:ext>
            </c:extLst>
          </c:dPt>
          <c:cat>
            <c:numRef>
              <c:f>Sheet2!$A$2:$A$11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Sheet2!$B$2:$B$11</c:f>
              <c:numCache>
                <c:formatCode>General</c:formatCode>
                <c:ptCount val="10"/>
                <c:pt idx="0">
                  <c:v>10</c:v>
                </c:pt>
                <c:pt idx="1">
                  <c:v>0</c:v>
                </c:pt>
                <c:pt idx="2">
                  <c:v>0</c:v>
                </c:pt>
                <c:pt idx="3">
                  <c:v>0</c:v>
                </c:pt>
                <c:pt idx="4">
                  <c:v>15</c:v>
                </c:pt>
                <c:pt idx="5">
                  <c:v>5</c:v>
                </c:pt>
                <c:pt idx="6">
                  <c:v>10</c:v>
                </c:pt>
                <c:pt idx="7">
                  <c:v>10</c:v>
                </c:pt>
                <c:pt idx="8">
                  <c:v>20</c:v>
                </c:pt>
                <c:pt idx="9">
                  <c:v>30</c:v>
                </c:pt>
              </c:numCache>
            </c:numRef>
          </c:val>
          <c:extLst>
            <c:ext xmlns:c16="http://schemas.microsoft.com/office/drawing/2014/chart" uri="{C3380CC4-5D6E-409C-BE32-E72D297353CC}">
              <c16:uniqueId val="{0000000E-CF00-4C7A-9322-2B11644EB782}"/>
            </c:ext>
          </c:extLst>
        </c:ser>
        <c:dLbls>
          <c:showLegendKey val="0"/>
          <c:showVal val="0"/>
          <c:showCatName val="0"/>
          <c:showSerName val="0"/>
          <c:showPercent val="0"/>
          <c:showBubbleSize val="0"/>
        </c:dLbls>
        <c:gapWidth val="182"/>
        <c:axId val="934693439"/>
        <c:axId val="1009770863"/>
      </c:barChart>
      <c:catAx>
        <c:axId val="934693439"/>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Score/10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9770863"/>
        <c:crosses val="autoZero"/>
        <c:auto val="1"/>
        <c:lblAlgn val="ctr"/>
        <c:lblOffset val="100"/>
        <c:noMultiLvlLbl val="0"/>
      </c:catAx>
      <c:valAx>
        <c:axId val="100977086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46934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How</a:t>
            </a:r>
            <a:r>
              <a:rPr lang="en-GB" baseline="0"/>
              <a:t> would you rate the understanding of SEND?</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FF0000"/>
            </a:solidFill>
            <a:ln>
              <a:noFill/>
            </a:ln>
            <a:effectLst/>
          </c:spPr>
          <c:invertIfNegative val="0"/>
          <c:dPt>
            <c:idx val="4"/>
            <c:invertIfNegative val="0"/>
            <c:bubble3D val="0"/>
            <c:spPr>
              <a:solidFill>
                <a:srgbClr val="FFC000"/>
              </a:solidFill>
              <a:ln>
                <a:noFill/>
              </a:ln>
              <a:effectLst/>
            </c:spPr>
            <c:extLst>
              <c:ext xmlns:c16="http://schemas.microsoft.com/office/drawing/2014/chart" uri="{C3380CC4-5D6E-409C-BE32-E72D297353CC}">
                <c16:uniqueId val="{00000001-0A96-4E2B-8656-FBF46C0AD098}"/>
              </c:ext>
            </c:extLst>
          </c:dPt>
          <c:dPt>
            <c:idx val="5"/>
            <c:invertIfNegative val="0"/>
            <c:bubble3D val="0"/>
            <c:spPr>
              <a:solidFill>
                <a:srgbClr val="FFFF00"/>
              </a:solidFill>
              <a:ln>
                <a:noFill/>
              </a:ln>
              <a:effectLst/>
            </c:spPr>
            <c:extLst>
              <c:ext xmlns:c16="http://schemas.microsoft.com/office/drawing/2014/chart" uri="{C3380CC4-5D6E-409C-BE32-E72D297353CC}">
                <c16:uniqueId val="{00000003-0A96-4E2B-8656-FBF46C0AD098}"/>
              </c:ext>
            </c:extLst>
          </c:dPt>
          <c:dPt>
            <c:idx val="6"/>
            <c:invertIfNegative val="0"/>
            <c:bubble3D val="0"/>
            <c:spPr>
              <a:solidFill>
                <a:srgbClr val="92D050"/>
              </a:solidFill>
              <a:ln>
                <a:noFill/>
              </a:ln>
              <a:effectLst/>
            </c:spPr>
            <c:extLst>
              <c:ext xmlns:c16="http://schemas.microsoft.com/office/drawing/2014/chart" uri="{C3380CC4-5D6E-409C-BE32-E72D297353CC}">
                <c16:uniqueId val="{00000005-0A96-4E2B-8656-FBF46C0AD098}"/>
              </c:ext>
            </c:extLst>
          </c:dPt>
          <c:dPt>
            <c:idx val="7"/>
            <c:invertIfNegative val="0"/>
            <c:bubble3D val="0"/>
            <c:spPr>
              <a:solidFill>
                <a:srgbClr val="00B0F0"/>
              </a:solidFill>
              <a:ln>
                <a:noFill/>
              </a:ln>
              <a:effectLst/>
            </c:spPr>
            <c:extLst>
              <c:ext xmlns:c16="http://schemas.microsoft.com/office/drawing/2014/chart" uri="{C3380CC4-5D6E-409C-BE32-E72D297353CC}">
                <c16:uniqueId val="{00000007-0A96-4E2B-8656-FBF46C0AD098}"/>
              </c:ext>
            </c:extLst>
          </c:dPt>
          <c:dPt>
            <c:idx val="8"/>
            <c:invertIfNegative val="0"/>
            <c:bubble3D val="0"/>
            <c:spPr>
              <a:solidFill>
                <a:srgbClr val="FF66CC"/>
              </a:solidFill>
              <a:ln>
                <a:noFill/>
              </a:ln>
              <a:effectLst/>
            </c:spPr>
            <c:extLst>
              <c:ext xmlns:c16="http://schemas.microsoft.com/office/drawing/2014/chart" uri="{C3380CC4-5D6E-409C-BE32-E72D297353CC}">
                <c16:uniqueId val="{00000009-0A96-4E2B-8656-FBF46C0AD098}"/>
              </c:ext>
            </c:extLst>
          </c:dPt>
          <c:dPt>
            <c:idx val="9"/>
            <c:invertIfNegative val="0"/>
            <c:bubble3D val="0"/>
            <c:spPr>
              <a:solidFill>
                <a:srgbClr val="7030A0"/>
              </a:solidFill>
              <a:ln>
                <a:noFill/>
              </a:ln>
              <a:effectLst/>
            </c:spPr>
            <c:extLst>
              <c:ext xmlns:c16="http://schemas.microsoft.com/office/drawing/2014/chart" uri="{C3380CC4-5D6E-409C-BE32-E72D297353CC}">
                <c16:uniqueId val="{0000000B-0A96-4E2B-8656-FBF46C0AD098}"/>
              </c:ext>
            </c:extLst>
          </c:dPt>
          <c:cat>
            <c:numRef>
              <c:f>Sheet3!$A$2:$A$11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Sheet3!$B$2:$B$11</c:f>
              <c:numCache>
                <c:formatCode>General</c:formatCode>
                <c:ptCount val="10"/>
                <c:pt idx="0">
                  <c:v>10.526315789473683</c:v>
                </c:pt>
                <c:pt idx="1">
                  <c:v>0</c:v>
                </c:pt>
                <c:pt idx="2">
                  <c:v>0</c:v>
                </c:pt>
                <c:pt idx="3">
                  <c:v>0</c:v>
                </c:pt>
                <c:pt idx="4">
                  <c:v>10.526315789473683</c:v>
                </c:pt>
                <c:pt idx="5">
                  <c:v>5.2631578947368416</c:v>
                </c:pt>
                <c:pt idx="6">
                  <c:v>10.526315789473683</c:v>
                </c:pt>
                <c:pt idx="7">
                  <c:v>10.526315789473683</c:v>
                </c:pt>
                <c:pt idx="8">
                  <c:v>15.789473684210526</c:v>
                </c:pt>
                <c:pt idx="9">
                  <c:v>36.84210526315789</c:v>
                </c:pt>
              </c:numCache>
            </c:numRef>
          </c:val>
          <c:extLst>
            <c:ext xmlns:c16="http://schemas.microsoft.com/office/drawing/2014/chart" uri="{C3380CC4-5D6E-409C-BE32-E72D297353CC}">
              <c16:uniqueId val="{0000000C-0A96-4E2B-8656-FBF46C0AD098}"/>
            </c:ext>
          </c:extLst>
        </c:ser>
        <c:dLbls>
          <c:showLegendKey val="0"/>
          <c:showVal val="0"/>
          <c:showCatName val="0"/>
          <c:showSerName val="0"/>
          <c:showPercent val="0"/>
          <c:showBubbleSize val="0"/>
        </c:dLbls>
        <c:gapWidth val="182"/>
        <c:axId val="934691039"/>
        <c:axId val="1009807471"/>
      </c:barChart>
      <c:catAx>
        <c:axId val="934691039"/>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Score/10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9807471"/>
        <c:crosses val="autoZero"/>
        <c:auto val="1"/>
        <c:lblAlgn val="ctr"/>
        <c:lblOffset val="100"/>
        <c:noMultiLvlLbl val="0"/>
      </c:catAx>
      <c:valAx>
        <c:axId val="100980747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46910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GB"/>
              <a:t> Barriers Faced</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FF000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1A4D-4E76-8976-55E281310AB8}"/>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1A4D-4E76-8976-55E281310AB8}"/>
              </c:ext>
            </c:extLst>
          </c:dPt>
          <c:dPt>
            <c:idx val="2"/>
            <c:bubble3D val="0"/>
            <c:spPr>
              <a:solidFill>
                <a:srgbClr val="FFFF0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1A4D-4E76-8976-55E281310AB8}"/>
              </c:ext>
            </c:extLst>
          </c:dPt>
          <c:dPt>
            <c:idx val="3"/>
            <c:bubble3D val="0"/>
            <c:spPr>
              <a:solidFill>
                <a:srgbClr val="92D05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1A4D-4E76-8976-55E281310AB8}"/>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1A4D-4E76-8976-55E281310AB8}"/>
              </c:ext>
            </c:extLst>
          </c:dPt>
          <c:dPt>
            <c:idx val="5"/>
            <c:bubble3D val="0"/>
            <c:spPr>
              <a:solidFill>
                <a:srgbClr val="FF66CC"/>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1A4D-4E76-8976-55E281310AB8}"/>
              </c:ext>
            </c:extLst>
          </c:dPt>
          <c:dPt>
            <c:idx val="6"/>
            <c:bubble3D val="0"/>
            <c:spPr>
              <a:solidFill>
                <a:srgbClr val="7030A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1A4D-4E76-8976-55E281310AB8}"/>
              </c:ext>
            </c:extLst>
          </c:dPt>
          <c:dPt>
            <c:idx val="7"/>
            <c:bubble3D val="0"/>
            <c:spPr>
              <a:solidFill>
                <a:schemeClr val="tx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1A4D-4E76-8976-55E281310AB8}"/>
              </c:ext>
            </c:extLst>
          </c:dPt>
          <c:dPt>
            <c:idx val="8"/>
            <c:bubble3D val="0"/>
            <c:spPr>
              <a:solidFill>
                <a:schemeClr val="accent3">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1-1A4D-4E76-8976-55E281310AB8}"/>
              </c:ext>
            </c:extLst>
          </c:dPt>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Sheet4!$B$3:$B$11</c:f>
              <c:strCache>
                <c:ptCount val="9"/>
                <c:pt idx="0">
                  <c:v>Staff Training/Knowledge of SEND</c:v>
                </c:pt>
                <c:pt idx="1">
                  <c:v>Not Enough Activities which accommodate SEND</c:v>
                </c:pt>
                <c:pt idx="2">
                  <c:v>Lack Of Eligibility</c:v>
                </c:pt>
                <c:pt idx="3">
                  <c:v>Not Enough Information/Advertisement</c:v>
                </c:pt>
                <c:pt idx="4">
                  <c:v>Difficult For Working Parents</c:v>
                </c:pt>
                <c:pt idx="5">
                  <c:v>Age Barriers</c:v>
                </c:pt>
                <c:pt idx="6">
                  <c:v>Cost Barriers</c:v>
                </c:pt>
                <c:pt idx="7">
                  <c:v>Location</c:v>
                </c:pt>
                <c:pt idx="8">
                  <c:v>Parent would need to be present</c:v>
                </c:pt>
              </c:strCache>
            </c:strRef>
          </c:cat>
          <c:val>
            <c:numRef>
              <c:f>Sheet4!$C$3:$C$11</c:f>
              <c:numCache>
                <c:formatCode>General</c:formatCode>
                <c:ptCount val="9"/>
                <c:pt idx="0">
                  <c:v>6</c:v>
                </c:pt>
                <c:pt idx="1">
                  <c:v>12</c:v>
                </c:pt>
                <c:pt idx="2">
                  <c:v>2</c:v>
                </c:pt>
                <c:pt idx="3">
                  <c:v>6</c:v>
                </c:pt>
                <c:pt idx="4">
                  <c:v>3</c:v>
                </c:pt>
                <c:pt idx="5">
                  <c:v>6</c:v>
                </c:pt>
                <c:pt idx="6">
                  <c:v>1</c:v>
                </c:pt>
                <c:pt idx="7">
                  <c:v>1</c:v>
                </c:pt>
                <c:pt idx="8">
                  <c:v>2</c:v>
                </c:pt>
              </c:numCache>
            </c:numRef>
          </c:val>
          <c:extLst>
            <c:ext xmlns:c16="http://schemas.microsoft.com/office/drawing/2014/chart" uri="{C3380CC4-5D6E-409C-BE32-E72D297353CC}">
              <c16:uniqueId val="{00000012-1A4D-4E76-8976-55E281310AB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6AB85-6170-4D2E-8389-F6E01CB50629}" type="datetimeFigureOut">
              <a:rPr lang="en-GB" smtClean="0"/>
              <a:t>31/10/2024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724B3-8BA5-4507-8B12-3E172A5C87C1}" type="slidenum">
              <a:rPr lang="en-GB" smtClean="0"/>
              <a:t>‹#›</a:t>
            </a:fld>
            <a:endParaRPr lang="en-GB"/>
          </a:p>
        </p:txBody>
      </p:sp>
    </p:spTree>
    <p:extLst>
      <p:ext uri="{BB962C8B-B14F-4D97-AF65-F5344CB8AC3E}">
        <p14:creationId xmlns:p14="http://schemas.microsoft.com/office/powerpoint/2010/main" val="1104839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Locality of Respondents</a:t>
            </a:r>
          </a:p>
          <a:p>
            <a:endParaRPr lang="en-US" dirty="0"/>
          </a:p>
          <a:p>
            <a:r>
              <a:rPr lang="en-US" dirty="0"/>
              <a:t>Outside Calderdale – 5 which represents 2%</a:t>
            </a:r>
          </a:p>
          <a:p>
            <a:r>
              <a:rPr lang="en-US" dirty="0"/>
              <a:t>Lower Valley – 73 which represents 27%</a:t>
            </a:r>
          </a:p>
          <a:p>
            <a:r>
              <a:rPr lang="en-US" dirty="0"/>
              <a:t>Upper Valley – 52 which represents 19%</a:t>
            </a:r>
          </a:p>
          <a:p>
            <a:r>
              <a:rPr lang="en-US" dirty="0"/>
              <a:t>Halifax North &amp; East – 86 which represents 31%</a:t>
            </a:r>
          </a:p>
          <a:p>
            <a:r>
              <a:rPr lang="en-US" dirty="0"/>
              <a:t>Halifax Central – 59 which represents 21%</a:t>
            </a:r>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3</a:t>
            </a:fld>
            <a:endParaRPr lang="en-GB"/>
          </a:p>
        </p:txBody>
      </p:sp>
    </p:spTree>
    <p:extLst>
      <p:ext uri="{BB962C8B-B14F-4D97-AF65-F5344CB8AC3E}">
        <p14:creationId xmlns:p14="http://schemas.microsoft.com/office/powerpoint/2010/main" val="1768816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12</a:t>
            </a:fld>
            <a:endParaRPr lang="en-GB"/>
          </a:p>
        </p:txBody>
      </p:sp>
    </p:spTree>
    <p:extLst>
      <p:ext uri="{BB962C8B-B14F-4D97-AF65-F5344CB8AC3E}">
        <p14:creationId xmlns:p14="http://schemas.microsoft.com/office/powerpoint/2010/main" val="2389726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13</a:t>
            </a:fld>
            <a:endParaRPr lang="en-GB"/>
          </a:p>
        </p:txBody>
      </p:sp>
    </p:spTree>
    <p:extLst>
      <p:ext uri="{BB962C8B-B14F-4D97-AF65-F5344CB8AC3E}">
        <p14:creationId xmlns:p14="http://schemas.microsoft.com/office/powerpoint/2010/main" val="3970743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14</a:t>
            </a:fld>
            <a:endParaRPr lang="en-GB"/>
          </a:p>
        </p:txBody>
      </p:sp>
    </p:spTree>
    <p:extLst>
      <p:ext uri="{BB962C8B-B14F-4D97-AF65-F5344CB8AC3E}">
        <p14:creationId xmlns:p14="http://schemas.microsoft.com/office/powerpoint/2010/main" val="3400320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15</a:t>
            </a:fld>
            <a:endParaRPr lang="en-GB"/>
          </a:p>
        </p:txBody>
      </p:sp>
    </p:spTree>
    <p:extLst>
      <p:ext uri="{BB962C8B-B14F-4D97-AF65-F5344CB8AC3E}">
        <p14:creationId xmlns:p14="http://schemas.microsoft.com/office/powerpoint/2010/main" val="1027202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16</a:t>
            </a:fld>
            <a:endParaRPr lang="en-GB"/>
          </a:p>
        </p:txBody>
      </p:sp>
    </p:spTree>
    <p:extLst>
      <p:ext uri="{BB962C8B-B14F-4D97-AF65-F5344CB8AC3E}">
        <p14:creationId xmlns:p14="http://schemas.microsoft.com/office/powerpoint/2010/main" val="4174799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17</a:t>
            </a:fld>
            <a:endParaRPr lang="en-GB"/>
          </a:p>
        </p:txBody>
      </p:sp>
    </p:spTree>
    <p:extLst>
      <p:ext uri="{BB962C8B-B14F-4D97-AF65-F5344CB8AC3E}">
        <p14:creationId xmlns:p14="http://schemas.microsoft.com/office/powerpoint/2010/main" val="3600958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18</a:t>
            </a:fld>
            <a:endParaRPr lang="en-GB"/>
          </a:p>
        </p:txBody>
      </p:sp>
    </p:spTree>
    <p:extLst>
      <p:ext uri="{BB962C8B-B14F-4D97-AF65-F5344CB8AC3E}">
        <p14:creationId xmlns:p14="http://schemas.microsoft.com/office/powerpoint/2010/main" val="2756439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4</a:t>
            </a:fld>
            <a:endParaRPr lang="en-GB"/>
          </a:p>
        </p:txBody>
      </p:sp>
    </p:spTree>
    <p:extLst>
      <p:ext uri="{BB962C8B-B14F-4D97-AF65-F5344CB8AC3E}">
        <p14:creationId xmlns:p14="http://schemas.microsoft.com/office/powerpoint/2010/main" val="2140804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5</a:t>
            </a:fld>
            <a:endParaRPr lang="en-GB"/>
          </a:p>
        </p:txBody>
      </p:sp>
    </p:spTree>
    <p:extLst>
      <p:ext uri="{BB962C8B-B14F-4D97-AF65-F5344CB8AC3E}">
        <p14:creationId xmlns:p14="http://schemas.microsoft.com/office/powerpoint/2010/main" val="4158590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6</a:t>
            </a:fld>
            <a:endParaRPr lang="en-GB"/>
          </a:p>
        </p:txBody>
      </p:sp>
    </p:spTree>
    <p:extLst>
      <p:ext uri="{BB962C8B-B14F-4D97-AF65-F5344CB8AC3E}">
        <p14:creationId xmlns:p14="http://schemas.microsoft.com/office/powerpoint/2010/main" val="1101682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7</a:t>
            </a:fld>
            <a:endParaRPr lang="en-GB"/>
          </a:p>
        </p:txBody>
      </p:sp>
    </p:spTree>
    <p:extLst>
      <p:ext uri="{BB962C8B-B14F-4D97-AF65-F5344CB8AC3E}">
        <p14:creationId xmlns:p14="http://schemas.microsoft.com/office/powerpoint/2010/main" val="3671289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8</a:t>
            </a:fld>
            <a:endParaRPr lang="en-GB"/>
          </a:p>
        </p:txBody>
      </p:sp>
    </p:spTree>
    <p:extLst>
      <p:ext uri="{BB962C8B-B14F-4D97-AF65-F5344CB8AC3E}">
        <p14:creationId xmlns:p14="http://schemas.microsoft.com/office/powerpoint/2010/main" val="3777418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9</a:t>
            </a:fld>
            <a:endParaRPr lang="en-GB"/>
          </a:p>
        </p:txBody>
      </p:sp>
    </p:spTree>
    <p:extLst>
      <p:ext uri="{BB962C8B-B14F-4D97-AF65-F5344CB8AC3E}">
        <p14:creationId xmlns:p14="http://schemas.microsoft.com/office/powerpoint/2010/main" val="3942550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10</a:t>
            </a:fld>
            <a:endParaRPr lang="en-GB"/>
          </a:p>
        </p:txBody>
      </p:sp>
    </p:spTree>
    <p:extLst>
      <p:ext uri="{BB962C8B-B14F-4D97-AF65-F5344CB8AC3E}">
        <p14:creationId xmlns:p14="http://schemas.microsoft.com/office/powerpoint/2010/main" val="3468650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11</a:t>
            </a:fld>
            <a:endParaRPr lang="en-GB"/>
          </a:p>
        </p:txBody>
      </p:sp>
    </p:spTree>
    <p:extLst>
      <p:ext uri="{BB962C8B-B14F-4D97-AF65-F5344CB8AC3E}">
        <p14:creationId xmlns:p14="http://schemas.microsoft.com/office/powerpoint/2010/main" val="384772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484812-B5D1-412E-A3C4-DB4FA7C8AC64}" type="datetimeFigureOut">
              <a:rPr lang="en-GB" smtClean="0"/>
              <a:t>31/10/2024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3635308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484812-B5D1-412E-A3C4-DB4FA7C8AC64}" type="datetimeFigureOut">
              <a:rPr lang="en-GB" smtClean="0"/>
              <a:t>31/10/2024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309791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484812-B5D1-412E-A3C4-DB4FA7C8AC64}" type="datetimeFigureOut">
              <a:rPr lang="en-GB" smtClean="0"/>
              <a:t>31/10/2024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347334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484812-B5D1-412E-A3C4-DB4FA7C8AC64}" type="datetimeFigureOut">
              <a:rPr lang="en-GB" smtClean="0"/>
              <a:t>31/10/2024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316329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484812-B5D1-412E-A3C4-DB4FA7C8AC64}" type="datetimeFigureOut">
              <a:rPr lang="en-GB" smtClean="0"/>
              <a:t>31/10/2024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264395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484812-B5D1-412E-A3C4-DB4FA7C8AC64}" type="datetimeFigureOut">
              <a:rPr lang="en-GB" smtClean="0"/>
              <a:t>31/10/2024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2609415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484812-B5D1-412E-A3C4-DB4FA7C8AC64}" type="datetimeFigureOut">
              <a:rPr lang="en-GB" smtClean="0"/>
              <a:t>31/10/2024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232568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484812-B5D1-412E-A3C4-DB4FA7C8AC64}" type="datetimeFigureOut">
              <a:rPr lang="en-GB" smtClean="0"/>
              <a:t>31/10/2024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1234882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84812-B5D1-412E-A3C4-DB4FA7C8AC64}" type="datetimeFigureOut">
              <a:rPr lang="en-GB" smtClean="0"/>
              <a:t>31/10/2024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348638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484812-B5D1-412E-A3C4-DB4FA7C8AC64}" type="datetimeFigureOut">
              <a:rPr lang="en-GB" smtClean="0"/>
              <a:t>31/10/2024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3397396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484812-B5D1-412E-A3C4-DB4FA7C8AC64}" type="datetimeFigureOut">
              <a:rPr lang="en-GB" smtClean="0"/>
              <a:t>31/10/2024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2985675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84812-B5D1-412E-A3C4-DB4FA7C8AC64}" type="datetimeFigureOut">
              <a:rPr lang="en-GB" smtClean="0"/>
              <a:t>31/10/2024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793E4-8E61-41CA-841C-97B85DE0F79C}" type="slidenum">
              <a:rPr lang="en-GB" smtClean="0"/>
              <a:t>‹#›</a:t>
            </a:fld>
            <a:endParaRPr lang="en-GB"/>
          </a:p>
        </p:txBody>
      </p:sp>
    </p:spTree>
    <p:extLst>
      <p:ext uri="{BB962C8B-B14F-4D97-AF65-F5344CB8AC3E}">
        <p14:creationId xmlns:p14="http://schemas.microsoft.com/office/powerpoint/2010/main" val="15889680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29E387-2A9B-D59F-AF81-0DE058A3CF58}"/>
              </a:ext>
            </a:extLst>
          </p:cNvPr>
          <p:cNvSpPr/>
          <p:nvPr/>
        </p:nvSpPr>
        <p:spPr>
          <a:xfrm>
            <a:off x="-1" y="3833086"/>
            <a:ext cx="12191999" cy="2631105"/>
          </a:xfrm>
          <a:prstGeom prst="rect">
            <a:avLst/>
          </a:prstGeom>
        </p:spPr>
        <p:txBody>
          <a:bodyPr wrap="square" lIns="91440" tIns="45720" rIns="91440" bIns="45720" anchor="ctr">
            <a:spAutoFit/>
          </a:bodyPr>
          <a:lstStyle/>
          <a:p>
            <a:pPr algn="ctr">
              <a:lnSpc>
                <a:spcPct val="107000"/>
              </a:lnSpc>
              <a:spcAft>
                <a:spcPts val="800"/>
              </a:spcAft>
              <a:tabLst>
                <a:tab pos="3009900" algn="l"/>
              </a:tabLst>
            </a:pPr>
            <a:r>
              <a:rPr lang="en-GB" sz="8000" dirty="0">
                <a:solidFill>
                  <a:srgbClr val="1D9DD9"/>
                </a:solidFill>
                <a:latin typeface="Arial" panose="020B0604020202020204" pitchFamily="34" charset="0"/>
                <a:ea typeface="Calibri" panose="020F0502020204030204" pitchFamily="34" charset="0"/>
                <a:cs typeface="Times New Roman" panose="02020603050405020304" pitchFamily="18" charset="0"/>
              </a:rPr>
              <a:t>Healthy Holidays Survey 2024</a:t>
            </a:r>
            <a:endParaRPr lang="en-GB" sz="8000" dirty="0">
              <a:solidFill>
                <a:srgbClr val="1D9DD9"/>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B720628F-5C8C-5278-5BD0-F09A6ABA9B3D}"/>
              </a:ext>
            </a:extLst>
          </p:cNvPr>
          <p:cNvSpPr/>
          <p:nvPr/>
        </p:nvSpPr>
        <p:spPr>
          <a:xfrm>
            <a:off x="-1" y="0"/>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B773418-1D80-4BFB-8B2C-283CD63B90EF}"/>
              </a:ext>
            </a:extLst>
          </p:cNvPr>
          <p:cNvSpPr/>
          <p:nvPr/>
        </p:nvSpPr>
        <p:spPr>
          <a:xfrm>
            <a:off x="-3" y="6494106"/>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B1882330-E642-41D3-A1AC-21F1DF65EF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760" y="657594"/>
            <a:ext cx="7520473" cy="3175492"/>
          </a:xfrm>
          <a:prstGeom prst="rect">
            <a:avLst/>
          </a:prstGeom>
        </p:spPr>
      </p:pic>
    </p:spTree>
    <p:extLst>
      <p:ext uri="{BB962C8B-B14F-4D97-AF65-F5344CB8AC3E}">
        <p14:creationId xmlns:p14="http://schemas.microsoft.com/office/powerpoint/2010/main" val="642857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0" y="350706"/>
            <a:ext cx="12192000"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5A0AA6AD-FEB4-4BF2-8F75-61D309D8777E}"/>
              </a:ext>
            </a:extLst>
          </p:cNvPr>
          <p:cNvSpPr txBox="1"/>
          <p:nvPr/>
        </p:nvSpPr>
        <p:spPr>
          <a:xfrm>
            <a:off x="-2" y="350705"/>
            <a:ext cx="11860567" cy="861774"/>
          </a:xfrm>
          <a:prstGeom prst="rect">
            <a:avLst/>
          </a:prstGeom>
          <a:noFill/>
        </p:spPr>
        <p:txBody>
          <a:bodyPr wrap="square" rtlCol="0">
            <a:spAutoFit/>
          </a:bodyPr>
          <a:lstStyle/>
          <a:p>
            <a:r>
              <a:rPr lang="en-GB" sz="1600" dirty="0">
                <a:solidFill>
                  <a:schemeClr val="bg1"/>
                </a:solidFill>
                <a:latin typeface="Arial Black" panose="020B0A04020102020204" pitchFamily="34" charset="0"/>
              </a:rPr>
              <a:t>Q6 - If you have accessed the Healthy Holidays scheme for a child with SEND this summer, how would you rate your experience (0-10)? Please leave any additional comments about your experience. (</a:t>
            </a:r>
            <a:r>
              <a:rPr lang="en-GB" sz="1600" dirty="0" err="1">
                <a:solidFill>
                  <a:schemeClr val="bg1"/>
                </a:solidFill>
                <a:latin typeface="Arial Black" panose="020B0A04020102020204" pitchFamily="34" charset="0"/>
              </a:rPr>
              <a:t>Cont</a:t>
            </a:r>
            <a:r>
              <a:rPr lang="en-GB" sz="1600" dirty="0">
                <a:solidFill>
                  <a:schemeClr val="bg1"/>
                </a:solidFill>
                <a:latin typeface="Arial Black" panose="020B0A04020102020204" pitchFamily="34" charset="0"/>
              </a:rPr>
              <a:t>)</a:t>
            </a:r>
          </a:p>
          <a:p>
            <a:endParaRPr lang="en-GB" dirty="0"/>
          </a:p>
        </p:txBody>
      </p:sp>
      <p:sp>
        <p:nvSpPr>
          <p:cNvPr id="2" name="TextBox 1">
            <a:extLst>
              <a:ext uri="{FF2B5EF4-FFF2-40B4-BE49-F238E27FC236}">
                <a16:creationId xmlns:a16="http://schemas.microsoft.com/office/drawing/2014/main" id="{73810D72-1321-4B6E-8036-260A6511DCE0}"/>
              </a:ext>
            </a:extLst>
          </p:cNvPr>
          <p:cNvSpPr txBox="1"/>
          <p:nvPr/>
        </p:nvSpPr>
        <p:spPr>
          <a:xfrm>
            <a:off x="79899" y="1109709"/>
            <a:ext cx="11780666" cy="5355312"/>
          </a:xfrm>
          <a:prstGeom prst="rect">
            <a:avLst/>
          </a:prstGeom>
          <a:noFill/>
        </p:spPr>
        <p:txBody>
          <a:bodyPr wrap="square" rtlCol="0">
            <a:spAutoFit/>
          </a:bodyPr>
          <a:lstStyle/>
          <a:p>
            <a:r>
              <a:rPr lang="en-GB" dirty="0"/>
              <a:t>These are from the additional comments on this question. I have removed comments from those who didn’t access the service this summer:</a:t>
            </a:r>
          </a:p>
          <a:p>
            <a:endParaRPr lang="en-GB" dirty="0"/>
          </a:p>
          <a:p>
            <a:pPr marL="285750" indent="-285750">
              <a:buFont typeface="Arial" panose="020B0604020202020204" pitchFamily="34" charset="0"/>
              <a:buChar char="•"/>
            </a:pPr>
            <a:r>
              <a:rPr lang="en-GB" dirty="0"/>
              <a:t>“My child with additional needs was only able to access Jam Packed Summer specifically for those with additional needs. The provision is fantastic, it’s just a shame the availability is so limited. There were only 4 available days for my child’s age group for the entire 6 week holiday.”</a:t>
            </a:r>
          </a:p>
          <a:p>
            <a:pPr marL="285750" indent="-285750">
              <a:buFont typeface="Arial" panose="020B0604020202020204" pitchFamily="34" charset="0"/>
              <a:buChar char="•"/>
            </a:pPr>
            <a:r>
              <a:rPr lang="en-GB" dirty="0"/>
              <a:t>“The activities at ROKT were great. It would be good to have other activities available for older kids with SEND as many holiday activities are aimed at primary/pre teens.”</a:t>
            </a:r>
          </a:p>
          <a:p>
            <a:pPr marL="285750" indent="-285750">
              <a:buFont typeface="Arial" panose="020B0604020202020204" pitchFamily="34" charset="0"/>
              <a:buChar char="•"/>
            </a:pPr>
            <a:r>
              <a:rPr lang="en-GB" dirty="0"/>
              <a:t>“Park Lane offers choice of activities and choice of cooked food, helpful for kids with sensory challenges or food issues. They gave advance notice snacks would not be provided so parents could pack them if child needs them. Another provider claimed snacks would be provided but they weren’t.”</a:t>
            </a:r>
          </a:p>
          <a:p>
            <a:pPr marL="285750" indent="-285750">
              <a:buFont typeface="Arial" panose="020B0604020202020204" pitchFamily="34" charset="0"/>
              <a:buChar char="•"/>
            </a:pPr>
            <a:r>
              <a:rPr lang="en-GB" dirty="0"/>
              <a:t>“ROKT are excellent - some previous places have not been so good”</a:t>
            </a:r>
          </a:p>
          <a:p>
            <a:pPr marL="285750" indent="-285750">
              <a:buFont typeface="Arial" panose="020B0604020202020204" pitchFamily="34" charset="0"/>
              <a:buChar char="•"/>
            </a:pPr>
            <a:r>
              <a:rPr lang="en-GB" dirty="0"/>
              <a:t>“It would be great if there was some sort of wrap around provision, even paid for, to make this more accessible to working parents.”</a:t>
            </a:r>
          </a:p>
          <a:p>
            <a:pPr marL="285750" indent="-285750">
              <a:buFont typeface="Arial" panose="020B0604020202020204" pitchFamily="34" charset="0"/>
              <a:buChar char="•"/>
            </a:pPr>
            <a:r>
              <a:rPr lang="en-GB" dirty="0"/>
              <a:t>“My twin boys are autistic and did a climbing sessions at the ROKT in Brighouse”</a:t>
            </a:r>
          </a:p>
          <a:p>
            <a:pPr marL="285750" indent="-285750">
              <a:buFont typeface="Arial" panose="020B0604020202020204" pitchFamily="34" charset="0"/>
              <a:buChar char="•"/>
            </a:pPr>
            <a:r>
              <a:rPr lang="en-GB" dirty="0"/>
              <a:t>“Most places she went were great but one place had a downside and didn’t seem very supportive of her.”</a:t>
            </a:r>
          </a:p>
          <a:p>
            <a:pPr marL="285750" indent="-285750">
              <a:buFont typeface="Arial" panose="020B0604020202020204" pitchFamily="34" charset="0"/>
              <a:buChar char="•"/>
            </a:pPr>
            <a:r>
              <a:rPr lang="en-GB" dirty="0"/>
              <a:t>“Extremely poor. No information about who to access for SEN activities. When contacted and reviewed activities available they were not suitable for SEN.”</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628807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0" y="350707"/>
            <a:ext cx="12192000"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indent="-342900">
              <a:buAutoNum type="arabicPeriod"/>
            </a:pPr>
            <a:r>
              <a:rPr lang="en-GB" dirty="0">
                <a:solidFill>
                  <a:srgbClr val="1D9DD9"/>
                </a:solidFill>
              </a:rPr>
              <a:t>If you have accessed the Healthy Holidays scheme for a child with SEND this summer, how would you rate the understanding and accommodation of SEND Children (0-10)?. Please leave any additional comments about your experience.</a:t>
            </a: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0CD54D77-7849-40ED-880E-D5B202B56BC1}"/>
              </a:ext>
            </a:extLst>
          </p:cNvPr>
          <p:cNvSpPr/>
          <p:nvPr/>
        </p:nvSpPr>
        <p:spPr>
          <a:xfrm>
            <a:off x="-1" y="423120"/>
            <a:ext cx="12191999" cy="461665"/>
          </a:xfrm>
          <a:prstGeom prst="rect">
            <a:avLst/>
          </a:prstGeom>
        </p:spPr>
        <p:txBody>
          <a:bodyPr wrap="square">
            <a:spAutoFit/>
          </a:bodyPr>
          <a:lstStyle/>
          <a:p>
            <a:r>
              <a:rPr lang="en-GB" sz="1200" dirty="0">
                <a:solidFill>
                  <a:schemeClr val="bg1"/>
                </a:solidFill>
                <a:latin typeface="Arial Black" panose="020B0A04020102020204" pitchFamily="34" charset="0"/>
              </a:rPr>
              <a:t>Q7 - If you have accessed the Healthy Holidays scheme for a child with SEND this summer, how would you rate the understanding and accommodation of SEND Children (0-10)?. Please leave any additional comments about your experience.</a:t>
            </a:r>
          </a:p>
        </p:txBody>
      </p:sp>
      <p:graphicFrame>
        <p:nvGraphicFramePr>
          <p:cNvPr id="6" name="Chart 5">
            <a:extLst>
              <a:ext uri="{FF2B5EF4-FFF2-40B4-BE49-F238E27FC236}">
                <a16:creationId xmlns:a16="http://schemas.microsoft.com/office/drawing/2014/main" id="{0939B1FC-6969-4D14-A563-6F2110290C61}"/>
              </a:ext>
            </a:extLst>
          </p:cNvPr>
          <p:cNvGraphicFramePr>
            <a:graphicFrameLocks/>
          </p:cNvGraphicFramePr>
          <p:nvPr>
            <p:extLst>
              <p:ext uri="{D42A27DB-BD31-4B8C-83A1-F6EECF244321}">
                <p14:modId xmlns:p14="http://schemas.microsoft.com/office/powerpoint/2010/main" val="639206519"/>
              </p:ext>
            </p:extLst>
          </p:nvPr>
        </p:nvGraphicFramePr>
        <p:xfrm>
          <a:off x="105145" y="1105154"/>
          <a:ext cx="7298832" cy="525125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C9B2102-C330-44D8-BCFE-A3A3B6A6207A}"/>
              </a:ext>
            </a:extLst>
          </p:cNvPr>
          <p:cNvSpPr txBox="1"/>
          <p:nvPr/>
        </p:nvSpPr>
        <p:spPr>
          <a:xfrm>
            <a:off x="7581530" y="1105154"/>
            <a:ext cx="4385569" cy="4247317"/>
          </a:xfrm>
          <a:prstGeom prst="rect">
            <a:avLst/>
          </a:prstGeom>
          <a:noFill/>
        </p:spPr>
        <p:txBody>
          <a:bodyPr wrap="square" rtlCol="0">
            <a:spAutoFit/>
          </a:bodyPr>
          <a:lstStyle/>
          <a:p>
            <a:pPr marL="285750" indent="-285750">
              <a:buFont typeface="Arial" panose="020B0604020202020204" pitchFamily="34" charset="0"/>
              <a:buChar char="•"/>
            </a:pPr>
            <a:r>
              <a:rPr lang="en-GB" dirty="0"/>
              <a:t>Very little change from question 6, but some minor changes.</a:t>
            </a:r>
          </a:p>
          <a:p>
            <a:pPr marL="285750" indent="-285750">
              <a:buFont typeface="Arial" panose="020B0604020202020204" pitchFamily="34" charset="0"/>
              <a:buChar char="•"/>
            </a:pPr>
            <a:r>
              <a:rPr lang="en-GB" dirty="0"/>
              <a:t>One 5/10 score didn’t answer this question.</a:t>
            </a:r>
          </a:p>
          <a:p>
            <a:pPr marL="285750" indent="-285750">
              <a:buFont typeface="Arial" panose="020B0604020202020204" pitchFamily="34" charset="0"/>
              <a:buChar char="•"/>
            </a:pPr>
            <a:r>
              <a:rPr lang="en-GB" dirty="0"/>
              <a:t>One 9/10 went to 10/10.</a:t>
            </a:r>
          </a:p>
          <a:p>
            <a:pPr marL="285750" indent="-285750">
              <a:buFont typeface="Arial" panose="020B0604020202020204" pitchFamily="34" charset="0"/>
              <a:buChar char="•"/>
            </a:pPr>
            <a:r>
              <a:rPr lang="en-GB" dirty="0"/>
              <a:t>The 1/10 outliers remained.</a:t>
            </a:r>
          </a:p>
          <a:p>
            <a:pPr marL="285750" indent="-285750">
              <a:buFont typeface="Arial" panose="020B0604020202020204" pitchFamily="34" charset="0"/>
              <a:buChar char="•"/>
            </a:pPr>
            <a:r>
              <a:rPr lang="en-GB" dirty="0"/>
              <a:t>If we again look at the ‘Net Promoter Score’, we have 26.3% ‘Detractors’, 21.05% ‘Passives’ and 52.6% ‘Promoters’.</a:t>
            </a:r>
          </a:p>
          <a:p>
            <a:pPr marL="285750" indent="-285750">
              <a:buFont typeface="Arial" panose="020B0604020202020204" pitchFamily="34" charset="0"/>
              <a:buChar char="•"/>
            </a:pPr>
            <a:r>
              <a:rPr lang="en-GB" dirty="0"/>
              <a:t>This gives a ‘Net Promoter Score’ of +26.3, which is even better than the previous question.</a:t>
            </a:r>
          </a:p>
          <a:p>
            <a:pPr marL="285750" indent="-285750">
              <a:buFont typeface="Arial" panose="020B0604020202020204" pitchFamily="34" charset="0"/>
              <a:buChar char="•"/>
            </a:pPr>
            <a:r>
              <a:rPr lang="en-GB" dirty="0"/>
              <a:t>There were some further additional comments which we’ll go into.</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014415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3" y="350702"/>
            <a:ext cx="12191999"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17DB3A9-CBC0-4415-8ACF-36CA3D8C502E}"/>
              </a:ext>
            </a:extLst>
          </p:cNvPr>
          <p:cNvSpPr/>
          <p:nvPr/>
        </p:nvSpPr>
        <p:spPr>
          <a:xfrm>
            <a:off x="-1" y="423120"/>
            <a:ext cx="12191999" cy="461665"/>
          </a:xfrm>
          <a:prstGeom prst="rect">
            <a:avLst/>
          </a:prstGeom>
        </p:spPr>
        <p:txBody>
          <a:bodyPr wrap="square">
            <a:spAutoFit/>
          </a:bodyPr>
          <a:lstStyle/>
          <a:p>
            <a:r>
              <a:rPr lang="en-GB" sz="1200" dirty="0">
                <a:solidFill>
                  <a:schemeClr val="bg1"/>
                </a:solidFill>
                <a:latin typeface="Arial Black" panose="020B0A04020102020204" pitchFamily="34" charset="0"/>
              </a:rPr>
              <a:t>Q7 - If you have accessed the Healthy Holidays scheme for a child with SEND this summer, how would you rate the understanding and accommodation of SEND Children (0-10)?. Please leave any additional comments about your experience. (</a:t>
            </a:r>
            <a:r>
              <a:rPr lang="en-GB" sz="1200" dirty="0" err="1">
                <a:solidFill>
                  <a:schemeClr val="bg1"/>
                </a:solidFill>
                <a:latin typeface="Arial Black" panose="020B0A04020102020204" pitchFamily="34" charset="0"/>
              </a:rPr>
              <a:t>Cont</a:t>
            </a:r>
            <a:r>
              <a:rPr lang="en-GB" sz="1200" dirty="0">
                <a:solidFill>
                  <a:schemeClr val="bg1"/>
                </a:solidFill>
                <a:latin typeface="Arial Black" panose="020B0A04020102020204" pitchFamily="34" charset="0"/>
              </a:rPr>
              <a:t>)</a:t>
            </a:r>
          </a:p>
        </p:txBody>
      </p:sp>
      <p:sp>
        <p:nvSpPr>
          <p:cNvPr id="2" name="TextBox 1">
            <a:extLst>
              <a:ext uri="{FF2B5EF4-FFF2-40B4-BE49-F238E27FC236}">
                <a16:creationId xmlns:a16="http://schemas.microsoft.com/office/drawing/2014/main" id="{6D863BEE-75A9-4C40-B8D5-7288C337247E}"/>
              </a:ext>
            </a:extLst>
          </p:cNvPr>
          <p:cNvSpPr txBox="1"/>
          <p:nvPr/>
        </p:nvSpPr>
        <p:spPr>
          <a:xfrm>
            <a:off x="152396" y="1160253"/>
            <a:ext cx="11887200" cy="4893647"/>
          </a:xfrm>
          <a:prstGeom prst="rect">
            <a:avLst/>
          </a:prstGeom>
          <a:noFill/>
        </p:spPr>
        <p:txBody>
          <a:bodyPr wrap="square" rtlCol="0">
            <a:spAutoFit/>
          </a:bodyPr>
          <a:lstStyle/>
          <a:p>
            <a:r>
              <a:rPr lang="en-GB" sz="2400" dirty="0"/>
              <a:t>There we some additional comments on this question as well, but some overlap with the previous question:</a:t>
            </a:r>
          </a:p>
          <a:p>
            <a:endParaRPr lang="en-GB" sz="2400" dirty="0"/>
          </a:p>
          <a:p>
            <a:pPr marL="285750" indent="-285750">
              <a:buFont typeface="Arial" panose="020B0604020202020204" pitchFamily="34" charset="0"/>
              <a:buChar char="•"/>
            </a:pPr>
            <a:r>
              <a:rPr lang="en-GB" sz="2400" dirty="0"/>
              <a:t>“Jam Packed Summer is fantastic for this with additional needs but availability is very limited! The general healthy holiday provision is unsuitable for my child’s needs so we are unable to access.”</a:t>
            </a:r>
          </a:p>
          <a:p>
            <a:pPr marL="285750" indent="-285750">
              <a:buFont typeface="Arial" panose="020B0604020202020204" pitchFamily="34" charset="0"/>
              <a:buChar char="•"/>
            </a:pPr>
            <a:r>
              <a:rPr lang="en-GB" sz="2400" dirty="0"/>
              <a:t>“Different providers are better than others.”</a:t>
            </a:r>
          </a:p>
          <a:p>
            <a:pPr marL="285750" indent="-285750">
              <a:buFont typeface="Arial" panose="020B0604020202020204" pitchFamily="34" charset="0"/>
              <a:buChar char="•"/>
            </a:pPr>
            <a:r>
              <a:rPr lang="en-GB" sz="2400" dirty="0"/>
              <a:t>“</a:t>
            </a:r>
            <a:r>
              <a:rPr lang="en-GB" sz="2400" dirty="0" err="1"/>
              <a:t>Rokt</a:t>
            </a:r>
            <a:r>
              <a:rPr lang="en-GB" sz="2400" dirty="0"/>
              <a:t> - but not other places.”</a:t>
            </a:r>
          </a:p>
          <a:p>
            <a:pPr marL="285750" indent="-285750">
              <a:buFont typeface="Arial" panose="020B0604020202020204" pitchFamily="34" charset="0"/>
              <a:buChar char="•"/>
            </a:pPr>
            <a:r>
              <a:rPr lang="en-GB" sz="2400" dirty="0"/>
              <a:t> “My child was 13 so outside the 0-10 bracket. However, the relatively small size of the HAF clubs has made it possible for [them] to participate; [they have] struggled in larger, noisier settings e.g. Kings Camp at </a:t>
            </a:r>
            <a:r>
              <a:rPr lang="en-GB" sz="2400" dirty="0" err="1"/>
              <a:t>Hipperholme</a:t>
            </a:r>
            <a:r>
              <a:rPr lang="en-GB" sz="2400" dirty="0"/>
              <a:t> Grammar school”</a:t>
            </a:r>
          </a:p>
          <a:p>
            <a:pPr marL="285750" indent="-285750">
              <a:buFont typeface="Arial" panose="020B0604020202020204" pitchFamily="34" charset="0"/>
              <a:buChar char="•"/>
            </a:pPr>
            <a:r>
              <a:rPr lang="en-GB" sz="2400" dirty="0"/>
              <a:t>“As above I found one setting didn’t have a good understanding of [their] emotions and didn’t inform me when [they were] in distress”</a:t>
            </a:r>
          </a:p>
        </p:txBody>
      </p:sp>
    </p:spTree>
    <p:extLst>
      <p:ext uri="{BB962C8B-B14F-4D97-AF65-F5344CB8AC3E}">
        <p14:creationId xmlns:p14="http://schemas.microsoft.com/office/powerpoint/2010/main" val="2805519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3" y="350702"/>
            <a:ext cx="12192000"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A71AD459-EB4C-446B-8C46-0EC4AFCC049E}"/>
              </a:ext>
            </a:extLst>
          </p:cNvPr>
          <p:cNvSpPr/>
          <p:nvPr/>
        </p:nvSpPr>
        <p:spPr>
          <a:xfrm>
            <a:off x="137602" y="344135"/>
            <a:ext cx="11916789" cy="646331"/>
          </a:xfrm>
          <a:prstGeom prst="rect">
            <a:avLst/>
          </a:prstGeom>
        </p:spPr>
        <p:txBody>
          <a:bodyPr wrap="square">
            <a:spAutoFit/>
          </a:bodyPr>
          <a:lstStyle/>
          <a:p>
            <a:r>
              <a:rPr lang="en-GB" dirty="0">
                <a:solidFill>
                  <a:schemeClr val="bg1"/>
                </a:solidFill>
                <a:latin typeface="Arial Black" panose="020B0A04020102020204" pitchFamily="34" charset="0"/>
              </a:rPr>
              <a:t>Q8 – If you have not been able to access the Healthy Holidays scheme for a child with SEND, what are the barriers preventing you from doing this?</a:t>
            </a:r>
          </a:p>
        </p:txBody>
      </p:sp>
      <p:graphicFrame>
        <p:nvGraphicFramePr>
          <p:cNvPr id="6" name="Chart 5">
            <a:extLst>
              <a:ext uri="{FF2B5EF4-FFF2-40B4-BE49-F238E27FC236}">
                <a16:creationId xmlns:a16="http://schemas.microsoft.com/office/drawing/2014/main" id="{F857B792-8A0F-48FD-A250-1CFBDAFF9F0B}"/>
              </a:ext>
            </a:extLst>
          </p:cNvPr>
          <p:cNvGraphicFramePr>
            <a:graphicFrameLocks/>
          </p:cNvGraphicFramePr>
          <p:nvPr>
            <p:extLst>
              <p:ext uri="{D42A27DB-BD31-4B8C-83A1-F6EECF244321}">
                <p14:modId xmlns:p14="http://schemas.microsoft.com/office/powerpoint/2010/main" val="1303297799"/>
              </p:ext>
            </p:extLst>
          </p:nvPr>
        </p:nvGraphicFramePr>
        <p:xfrm>
          <a:off x="137602" y="997032"/>
          <a:ext cx="7150965" cy="545724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C8567FAB-BB84-4AAB-89D7-E0CC79694B33}"/>
              </a:ext>
            </a:extLst>
          </p:cNvPr>
          <p:cNvSpPr txBox="1"/>
          <p:nvPr/>
        </p:nvSpPr>
        <p:spPr>
          <a:xfrm>
            <a:off x="7439487" y="1054326"/>
            <a:ext cx="4614904" cy="5262979"/>
          </a:xfrm>
          <a:prstGeom prst="rect">
            <a:avLst/>
          </a:prstGeom>
          <a:noFill/>
        </p:spPr>
        <p:txBody>
          <a:bodyPr wrap="square" rtlCol="0">
            <a:spAutoFit/>
          </a:bodyPr>
          <a:lstStyle/>
          <a:p>
            <a:r>
              <a:rPr lang="en-GB" sz="1600" dirty="0"/>
              <a:t>As in other surveys, we have tried to categorise the comments on this:</a:t>
            </a:r>
          </a:p>
          <a:p>
            <a:endParaRPr lang="en-GB" sz="1600" dirty="0"/>
          </a:p>
          <a:p>
            <a:pPr marL="285750" indent="-285750">
              <a:buFont typeface="Arial" panose="020B0604020202020204" pitchFamily="34" charset="0"/>
              <a:buChar char="•"/>
            </a:pPr>
            <a:r>
              <a:rPr lang="en-GB" sz="1600" dirty="0"/>
              <a:t>Staff Training/Knowledge of SEND.</a:t>
            </a:r>
          </a:p>
          <a:p>
            <a:pPr marL="285750" indent="-285750">
              <a:buFont typeface="Arial" panose="020B0604020202020204" pitchFamily="34" charset="0"/>
              <a:buChar char="•"/>
            </a:pPr>
            <a:r>
              <a:rPr lang="en-GB" sz="1600" dirty="0"/>
              <a:t>Lack Of Eligibility – this is where Parent/Carers have highlighted they were not or felt they were not eligible for the scheme.</a:t>
            </a:r>
          </a:p>
          <a:p>
            <a:pPr marL="285750" indent="-285750">
              <a:buFont typeface="Arial" panose="020B0604020202020204" pitchFamily="34" charset="0"/>
              <a:buChar char="•"/>
            </a:pPr>
            <a:r>
              <a:rPr lang="en-GB" sz="1600" dirty="0"/>
              <a:t>Difficult For Working Parents – this tended be due to the hours of provision not being long enough.</a:t>
            </a:r>
          </a:p>
          <a:p>
            <a:pPr marL="285750" indent="-285750">
              <a:buFont typeface="Arial" panose="020B0604020202020204" pitchFamily="34" charset="0"/>
              <a:buChar char="•"/>
            </a:pPr>
            <a:r>
              <a:rPr lang="en-GB" sz="1600" dirty="0"/>
              <a:t>Cost Barriers – where paying for the service costs too much.</a:t>
            </a:r>
          </a:p>
          <a:p>
            <a:pPr marL="285750" indent="-285750">
              <a:buFont typeface="Arial" panose="020B0604020202020204" pitchFamily="34" charset="0"/>
              <a:buChar char="•"/>
            </a:pPr>
            <a:r>
              <a:rPr lang="en-GB" sz="1600" dirty="0"/>
              <a:t>Parent would need to be present – this is when a parent would need to stay to mitigate the Child/Young Person’s anxiety.</a:t>
            </a:r>
          </a:p>
          <a:p>
            <a:pPr marL="285750" indent="-285750">
              <a:buFont typeface="Arial" panose="020B0604020202020204" pitchFamily="34" charset="0"/>
              <a:buChar char="•"/>
            </a:pPr>
            <a:r>
              <a:rPr lang="en-GB" sz="1600" dirty="0"/>
              <a:t>Not Enough Activities which accommodate SEND.</a:t>
            </a:r>
          </a:p>
          <a:p>
            <a:pPr marL="285750" indent="-285750">
              <a:buFont typeface="Arial" panose="020B0604020202020204" pitchFamily="34" charset="0"/>
              <a:buChar char="•"/>
            </a:pPr>
            <a:r>
              <a:rPr lang="en-GB" sz="1600" dirty="0"/>
              <a:t>Not Enough information/Advertisement – where they didn’t know enough about the scheme.</a:t>
            </a:r>
          </a:p>
          <a:p>
            <a:pPr marL="285750" indent="-285750">
              <a:buFont typeface="Arial" panose="020B0604020202020204" pitchFamily="34" charset="0"/>
              <a:buChar char="•"/>
            </a:pPr>
            <a:r>
              <a:rPr lang="en-GB" sz="1600" dirty="0"/>
              <a:t>Age Barriers – Child/Young Person too young/too old.</a:t>
            </a:r>
          </a:p>
          <a:p>
            <a:pPr marL="285750" indent="-285750">
              <a:buFont typeface="Arial" panose="020B0604020202020204" pitchFamily="34" charset="0"/>
              <a:buChar char="•"/>
            </a:pPr>
            <a:r>
              <a:rPr lang="en-GB" sz="1600" dirty="0"/>
              <a:t>Location – provision is too far away for them to access.</a:t>
            </a:r>
          </a:p>
        </p:txBody>
      </p:sp>
    </p:spTree>
    <p:extLst>
      <p:ext uri="{BB962C8B-B14F-4D97-AF65-F5344CB8AC3E}">
        <p14:creationId xmlns:p14="http://schemas.microsoft.com/office/powerpoint/2010/main" val="1206929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2" y="350705"/>
            <a:ext cx="12192002"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rgbClr val="1D9DD9"/>
              </a:solidFill>
            </a:endParaRPr>
          </a:p>
        </p:txBody>
      </p:sp>
      <p:sp>
        <p:nvSpPr>
          <p:cNvPr id="11" name="Rectangle 10">
            <a:extLst>
              <a:ext uri="{FF2B5EF4-FFF2-40B4-BE49-F238E27FC236}">
                <a16:creationId xmlns:a16="http://schemas.microsoft.com/office/drawing/2014/main" id="{1E661493-5158-49D5-969B-82C61CF31346}"/>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5D0D65F1-69DC-4D24-AF02-46041856A124}"/>
              </a:ext>
            </a:extLst>
          </p:cNvPr>
          <p:cNvSpPr/>
          <p:nvPr/>
        </p:nvSpPr>
        <p:spPr>
          <a:xfrm>
            <a:off x="-2" y="6525261"/>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200388B0-D4DD-40A5-AD95-51A17C61D556}"/>
              </a:ext>
            </a:extLst>
          </p:cNvPr>
          <p:cNvSpPr/>
          <p:nvPr/>
        </p:nvSpPr>
        <p:spPr>
          <a:xfrm>
            <a:off x="137602" y="344135"/>
            <a:ext cx="11916789" cy="646331"/>
          </a:xfrm>
          <a:prstGeom prst="rect">
            <a:avLst/>
          </a:prstGeom>
        </p:spPr>
        <p:txBody>
          <a:bodyPr wrap="square">
            <a:spAutoFit/>
          </a:bodyPr>
          <a:lstStyle/>
          <a:p>
            <a:r>
              <a:rPr lang="en-GB" dirty="0">
                <a:solidFill>
                  <a:schemeClr val="bg1"/>
                </a:solidFill>
                <a:latin typeface="Arial Black" panose="020B0A04020102020204" pitchFamily="34" charset="0"/>
              </a:rPr>
              <a:t>Q8 – If you have not been able to access the Healthy Holidays scheme for a child with SEND, what are the barriers preventing you from doing this? – Detailed Comments.</a:t>
            </a:r>
          </a:p>
        </p:txBody>
      </p:sp>
      <p:sp>
        <p:nvSpPr>
          <p:cNvPr id="3" name="TextBox 2">
            <a:extLst>
              <a:ext uri="{FF2B5EF4-FFF2-40B4-BE49-F238E27FC236}">
                <a16:creationId xmlns:a16="http://schemas.microsoft.com/office/drawing/2014/main" id="{E607513C-5633-48DC-97FA-9652DA535D0B}"/>
              </a:ext>
            </a:extLst>
          </p:cNvPr>
          <p:cNvSpPr txBox="1"/>
          <p:nvPr/>
        </p:nvSpPr>
        <p:spPr>
          <a:xfrm>
            <a:off x="137602" y="990466"/>
            <a:ext cx="11838375" cy="5078313"/>
          </a:xfrm>
          <a:prstGeom prst="rect">
            <a:avLst/>
          </a:prstGeom>
          <a:noFill/>
        </p:spPr>
        <p:txBody>
          <a:bodyPr wrap="square" rtlCol="0">
            <a:spAutoFit/>
          </a:bodyPr>
          <a:lstStyle/>
          <a:p>
            <a:r>
              <a:rPr lang="en-GB" dirty="0"/>
              <a:t>These are examples of some of the more in-depth comments we received on this question. I felt a couple of slides would be good to really build up a picture:</a:t>
            </a:r>
          </a:p>
          <a:p>
            <a:endParaRPr lang="en-GB" dirty="0"/>
          </a:p>
          <a:p>
            <a:pPr marL="285750" indent="-285750">
              <a:buFont typeface="Arial" panose="020B0604020202020204" pitchFamily="34" charset="0"/>
              <a:buChar char="•"/>
            </a:pPr>
            <a:r>
              <a:rPr lang="en-GB" dirty="0"/>
              <a:t>“Too many kids. Too noisy. Too busy. No time to process anything. Fast paced. Expected to join in. Sharing eating space with strangers. Drop off is hard to do with an anxious child - can adults stay until they are more comfortable? No time to build up trust/feeling safe. Expected to muck in with everybody else. No special provision. Not possible to attend for those who are anxious with new people/doing something new in a new place. Too much to take in.”</a:t>
            </a:r>
          </a:p>
          <a:p>
            <a:pPr marL="285750" indent="-285750">
              <a:buFont typeface="Arial" panose="020B0604020202020204" pitchFamily="34" charset="0"/>
              <a:buChar char="•"/>
            </a:pPr>
            <a:r>
              <a:rPr lang="en-GB" dirty="0"/>
              <a:t>“In previous years we have enquired about what’s on offer. My son has not been interested in the activities. He has not felt comfortable to join as he doesn’t know any other attendees because he has been educated out of Calderdale for 3 years and was completely out of education for 2 years before that. He has high sensory over reactivity which limits the environments he can manage and he found the noise and size of group of the Healthy holiday offer too much for him to cope with.”</a:t>
            </a:r>
          </a:p>
          <a:p>
            <a:pPr marL="285750" indent="-285750">
              <a:buFont typeface="Arial" panose="020B0604020202020204" pitchFamily="34" charset="0"/>
              <a:buChar char="•"/>
            </a:pPr>
            <a:r>
              <a:rPr lang="en-GB" dirty="0"/>
              <a:t>“Worried other children in attendance won't understand their needs. Worry it will be too chaotic for them.”</a:t>
            </a:r>
          </a:p>
          <a:p>
            <a:pPr marL="285750" indent="-285750">
              <a:buFont typeface="Arial" panose="020B0604020202020204" pitchFamily="34" charset="0"/>
              <a:buChar char="•"/>
            </a:pPr>
            <a:r>
              <a:rPr lang="en-GB" dirty="0"/>
              <a:t>“Don't know how to and no one has advised me in anyway on what to do or how to find out more about this scheme and to sign my son up for it.”</a:t>
            </a:r>
          </a:p>
          <a:p>
            <a:pPr marL="285750" indent="-285750">
              <a:buFont typeface="Arial" panose="020B0604020202020204" pitchFamily="34" charset="0"/>
              <a:buChar char="•"/>
            </a:pPr>
            <a:r>
              <a:rPr lang="en-GB" dirty="0"/>
              <a:t>“The staff understanding and training is not adequate enough to deal with complex needs - the activities and running of the scheme are not flexible enough and don’t cater to all children.”</a:t>
            </a:r>
          </a:p>
          <a:p>
            <a:pPr marL="285750" indent="-285750">
              <a:buFont typeface="Arial" panose="020B0604020202020204" pitchFamily="34" charset="0"/>
              <a:buChar char="•"/>
            </a:pPr>
            <a:r>
              <a:rPr lang="en-GB" dirty="0"/>
              <a:t>“The cost…as we're not in receipt of any benefits the cost was issue”</a:t>
            </a:r>
          </a:p>
        </p:txBody>
      </p:sp>
    </p:spTree>
    <p:extLst>
      <p:ext uri="{BB962C8B-B14F-4D97-AF65-F5344CB8AC3E}">
        <p14:creationId xmlns:p14="http://schemas.microsoft.com/office/powerpoint/2010/main" val="2973143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2" y="350704"/>
            <a:ext cx="12192002"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rgbClr val="1D9DD9"/>
              </a:solidFill>
            </a:endParaRPr>
          </a:p>
        </p:txBody>
      </p:sp>
      <p:sp>
        <p:nvSpPr>
          <p:cNvPr id="11" name="Rectangle 10">
            <a:extLst>
              <a:ext uri="{FF2B5EF4-FFF2-40B4-BE49-F238E27FC236}">
                <a16:creationId xmlns:a16="http://schemas.microsoft.com/office/drawing/2014/main" id="{1E661493-5158-49D5-969B-82C61CF31346}"/>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5D0D65F1-69DC-4D24-AF02-46041856A124}"/>
              </a:ext>
            </a:extLst>
          </p:cNvPr>
          <p:cNvSpPr/>
          <p:nvPr/>
        </p:nvSpPr>
        <p:spPr>
          <a:xfrm>
            <a:off x="-2" y="6525261"/>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22F93091-CF18-4BC9-951F-65F85A6C204C}"/>
              </a:ext>
            </a:extLst>
          </p:cNvPr>
          <p:cNvSpPr txBox="1"/>
          <p:nvPr/>
        </p:nvSpPr>
        <p:spPr>
          <a:xfrm>
            <a:off x="78150" y="1074198"/>
            <a:ext cx="11915582" cy="5355312"/>
          </a:xfrm>
          <a:prstGeom prst="rect">
            <a:avLst/>
          </a:prstGeom>
          <a:noFill/>
        </p:spPr>
        <p:txBody>
          <a:bodyPr wrap="square" rtlCol="0">
            <a:spAutoFit/>
          </a:bodyPr>
          <a:lstStyle/>
          <a:p>
            <a:pPr marL="285750" indent="-285750">
              <a:buFont typeface="Arial" panose="020B0604020202020204" pitchFamily="34" charset="0"/>
              <a:buChar char="•"/>
            </a:pPr>
            <a:r>
              <a:rPr lang="en-GB" dirty="0"/>
              <a:t>“Not been able to access as when you say the children have SEND they say it's not suitable. We previously accessed the Art Works, which was fantastic for my children with SEND but that's not funded apparently now. I think they healthy holidays scheme should be separated including any funding because at it stands children with SEND are completely excluded for the offer!”</a:t>
            </a:r>
          </a:p>
          <a:p>
            <a:pPr marL="285750" indent="-285750">
              <a:buFont typeface="Arial" panose="020B0604020202020204" pitchFamily="34" charset="0"/>
              <a:buChar char="•"/>
            </a:pPr>
            <a:r>
              <a:rPr lang="en-GB" dirty="0"/>
              <a:t>“I am not eligible to use any of these sessions as I work. They also do not fit around work hours. I have to pay for holiday childcare, which is very limited in this area.”</a:t>
            </a:r>
          </a:p>
          <a:p>
            <a:pPr marL="285750" indent="-285750">
              <a:buFont typeface="Arial" panose="020B0604020202020204" pitchFamily="34" charset="0"/>
              <a:buChar char="•"/>
            </a:pPr>
            <a:r>
              <a:rPr lang="en-GB" dirty="0"/>
              <a:t>“I will be unlikely to access to access clubs in future because my child is 14 now and there is very little provision for children over 11 or over 13. Location can be a barrier for families who use public transport, as can the short hours for those of us who work. Some of receive FSM and in-work benefits.”</a:t>
            </a:r>
          </a:p>
          <a:p>
            <a:pPr marL="285750" indent="-285750">
              <a:buFont typeface="Arial" panose="020B0604020202020204" pitchFamily="34" charset="0"/>
              <a:buChar char="•"/>
            </a:pPr>
            <a:r>
              <a:rPr lang="en-GB" dirty="0"/>
              <a:t>“Didn't know the scheme existed.”</a:t>
            </a:r>
          </a:p>
          <a:p>
            <a:pPr marL="285750" indent="-285750">
              <a:buFont typeface="Arial" panose="020B0604020202020204" pitchFamily="34" charset="0"/>
              <a:buChar char="•"/>
            </a:pPr>
            <a:r>
              <a:rPr lang="en-GB" dirty="0"/>
              <a:t>“No SEN friendly activities. Organisers do not have any information that they can provide. Activities are not suitable for SEN children.”</a:t>
            </a:r>
          </a:p>
          <a:p>
            <a:pPr marL="285750" indent="-285750">
              <a:buFont typeface="Arial" panose="020B0604020202020204" pitchFamily="34" charset="0"/>
              <a:buChar char="•"/>
            </a:pPr>
            <a:r>
              <a:rPr lang="en-GB" dirty="0"/>
              <a:t>“I was told they couldn't meet my child's level of need and heard concerns from other parents.”</a:t>
            </a:r>
          </a:p>
          <a:p>
            <a:pPr marL="285750" indent="-285750">
              <a:buFont typeface="Arial" panose="020B0604020202020204" pitchFamily="34" charset="0"/>
              <a:buChar char="•"/>
            </a:pPr>
            <a:r>
              <a:rPr lang="en-GB" dirty="0"/>
              <a:t>“I need a club that I can attend with my child as he would not engage if he was left there all day.”</a:t>
            </a:r>
          </a:p>
          <a:p>
            <a:pPr marL="285750" indent="-285750">
              <a:buFont typeface="Arial" panose="020B0604020202020204" pitchFamily="34" charset="0"/>
              <a:buChar char="•"/>
            </a:pPr>
            <a:r>
              <a:rPr lang="en-GB" dirty="0"/>
              <a:t>“We have now tried a few different schemes and, in the main, they’re all much better at accommodating SEND children. I do wish there was more commitment to confidentiality, though, </a:t>
            </a:r>
            <a:r>
              <a:rPr lang="en-GB" dirty="0" err="1"/>
              <a:t>ie</a:t>
            </a:r>
            <a:r>
              <a:rPr lang="en-GB" dirty="0"/>
              <a:t> not having children’s diagnoses displayed on the signing-in sheets /registers that are accessed by all parents, for example.”</a:t>
            </a:r>
          </a:p>
          <a:p>
            <a:pPr marL="285750" indent="-285750">
              <a:buFont typeface="Arial" panose="020B0604020202020204" pitchFamily="34" charset="0"/>
              <a:buChar char="•"/>
            </a:pPr>
            <a:endParaRPr lang="en-GB" dirty="0"/>
          </a:p>
          <a:p>
            <a:endParaRPr lang="en-GB" dirty="0"/>
          </a:p>
        </p:txBody>
      </p:sp>
      <p:sp>
        <p:nvSpPr>
          <p:cNvPr id="8" name="Rectangle 7">
            <a:extLst>
              <a:ext uri="{FF2B5EF4-FFF2-40B4-BE49-F238E27FC236}">
                <a16:creationId xmlns:a16="http://schemas.microsoft.com/office/drawing/2014/main" id="{6B8760E7-20CB-4BDE-8692-4701463F60A7}"/>
              </a:ext>
            </a:extLst>
          </p:cNvPr>
          <p:cNvSpPr/>
          <p:nvPr/>
        </p:nvSpPr>
        <p:spPr>
          <a:xfrm>
            <a:off x="137602" y="344135"/>
            <a:ext cx="11916789" cy="646331"/>
          </a:xfrm>
          <a:prstGeom prst="rect">
            <a:avLst/>
          </a:prstGeom>
        </p:spPr>
        <p:txBody>
          <a:bodyPr wrap="square">
            <a:spAutoFit/>
          </a:bodyPr>
          <a:lstStyle/>
          <a:p>
            <a:r>
              <a:rPr lang="en-GB" dirty="0">
                <a:solidFill>
                  <a:schemeClr val="bg1"/>
                </a:solidFill>
                <a:latin typeface="Arial Black" panose="020B0A04020102020204" pitchFamily="34" charset="0"/>
              </a:rPr>
              <a:t>Q8 – If you have not been able to access the Healthy Holidays scheme for a child with SEND, what are the barriers preventing you from doing this? – Detailed Comments.</a:t>
            </a:r>
          </a:p>
        </p:txBody>
      </p:sp>
    </p:spTree>
    <p:extLst>
      <p:ext uri="{BB962C8B-B14F-4D97-AF65-F5344CB8AC3E}">
        <p14:creationId xmlns:p14="http://schemas.microsoft.com/office/powerpoint/2010/main" val="664049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2" y="350704"/>
            <a:ext cx="5530790"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rgbClr val="1D9DD9"/>
              </a:solidFill>
            </a:endParaRPr>
          </a:p>
        </p:txBody>
      </p:sp>
      <p:sp>
        <p:nvSpPr>
          <p:cNvPr id="12" name="TextBox 11">
            <a:extLst>
              <a:ext uri="{FF2B5EF4-FFF2-40B4-BE49-F238E27FC236}">
                <a16:creationId xmlns:a16="http://schemas.microsoft.com/office/drawing/2014/main" id="{3A395DB5-F6C1-BC8A-1558-F6E6993B1B57}"/>
              </a:ext>
            </a:extLst>
          </p:cNvPr>
          <p:cNvSpPr txBox="1"/>
          <p:nvPr/>
        </p:nvSpPr>
        <p:spPr>
          <a:xfrm>
            <a:off x="78150" y="392342"/>
            <a:ext cx="5452638" cy="523220"/>
          </a:xfrm>
          <a:prstGeom prst="rect">
            <a:avLst/>
          </a:prstGeom>
          <a:noFill/>
        </p:spPr>
        <p:txBody>
          <a:bodyPr wrap="square">
            <a:spAutoFit/>
          </a:bodyPr>
          <a:lstStyle/>
          <a:p>
            <a:r>
              <a:rPr lang="en-US" sz="2800" dirty="0">
                <a:solidFill>
                  <a:schemeClr val="bg1"/>
                </a:solidFill>
                <a:latin typeface="Arial Black" panose="020B0A04020102020204" pitchFamily="34" charset="0"/>
              </a:rPr>
              <a:t>SENTIMENT WORD CLOUD</a:t>
            </a:r>
            <a:endParaRPr lang="en-GB" sz="2800" dirty="0">
              <a:solidFill>
                <a:schemeClr val="bg1"/>
              </a:solidFill>
              <a:latin typeface="Arial Black" panose="020B0A04020102020204" pitchFamily="34" charset="0"/>
            </a:endParaRPr>
          </a:p>
        </p:txBody>
      </p:sp>
      <p:sp>
        <p:nvSpPr>
          <p:cNvPr id="11" name="Rectangle 10">
            <a:extLst>
              <a:ext uri="{FF2B5EF4-FFF2-40B4-BE49-F238E27FC236}">
                <a16:creationId xmlns:a16="http://schemas.microsoft.com/office/drawing/2014/main" id="{1E661493-5158-49D5-969B-82C61CF31346}"/>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5D0D65F1-69DC-4D24-AF02-46041856A124}"/>
              </a:ext>
            </a:extLst>
          </p:cNvPr>
          <p:cNvSpPr/>
          <p:nvPr/>
        </p:nvSpPr>
        <p:spPr>
          <a:xfrm>
            <a:off x="-2" y="6525261"/>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CF08AD18-6141-43DE-8B1E-04A90C90E409}"/>
              </a:ext>
            </a:extLst>
          </p:cNvPr>
          <p:cNvPicPr>
            <a:picLocks noChangeAspect="1"/>
          </p:cNvPicPr>
          <p:nvPr/>
        </p:nvPicPr>
        <p:blipFill rotWithShape="1">
          <a:blip r:embed="rId3">
            <a:extLst>
              <a:ext uri="{28A0092B-C50C-407E-A947-70E740481C1C}">
                <a14:useLocalDpi xmlns:a14="http://schemas.microsoft.com/office/drawing/2010/main" val="0"/>
              </a:ext>
            </a:extLst>
          </a:blip>
          <a:srcRect l="-161" t="1483" r="161" b="2370"/>
          <a:stretch/>
        </p:blipFill>
        <p:spPr>
          <a:xfrm>
            <a:off x="2596717" y="973445"/>
            <a:ext cx="5868141" cy="5492213"/>
          </a:xfrm>
          <a:prstGeom prst="rect">
            <a:avLst/>
          </a:prstGeom>
        </p:spPr>
      </p:pic>
    </p:spTree>
    <p:extLst>
      <p:ext uri="{BB962C8B-B14F-4D97-AF65-F5344CB8AC3E}">
        <p14:creationId xmlns:p14="http://schemas.microsoft.com/office/powerpoint/2010/main" val="1284704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1" y="350703"/>
            <a:ext cx="7537144"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ECB41E24-492A-4AF1-83F9-2D01EC815664}"/>
              </a:ext>
            </a:extLst>
          </p:cNvPr>
          <p:cNvSpPr txBox="1"/>
          <p:nvPr/>
        </p:nvSpPr>
        <p:spPr>
          <a:xfrm>
            <a:off x="171846" y="392338"/>
            <a:ext cx="7471828" cy="523220"/>
          </a:xfrm>
          <a:prstGeom prst="rect">
            <a:avLst/>
          </a:prstGeom>
          <a:noFill/>
        </p:spPr>
        <p:txBody>
          <a:bodyPr wrap="square">
            <a:spAutoFit/>
          </a:bodyPr>
          <a:lstStyle/>
          <a:p>
            <a:r>
              <a:rPr lang="en-GB" sz="2800" dirty="0">
                <a:solidFill>
                  <a:schemeClr val="bg1"/>
                </a:solidFill>
                <a:latin typeface="Arial Black" panose="020B0A04020102020204" pitchFamily="34" charset="0"/>
              </a:rPr>
              <a:t>ABOUT FAMILY VOICE CALDERDALE</a:t>
            </a:r>
          </a:p>
        </p:txBody>
      </p:sp>
      <p:sp>
        <p:nvSpPr>
          <p:cNvPr id="2" name="TextBox 1">
            <a:extLst>
              <a:ext uri="{FF2B5EF4-FFF2-40B4-BE49-F238E27FC236}">
                <a16:creationId xmlns:a16="http://schemas.microsoft.com/office/drawing/2014/main" id="{7B42FBA7-D314-4626-ABD9-1605DB5689AA}"/>
              </a:ext>
            </a:extLst>
          </p:cNvPr>
          <p:cNvSpPr txBox="1"/>
          <p:nvPr/>
        </p:nvSpPr>
        <p:spPr>
          <a:xfrm>
            <a:off x="171846" y="1109709"/>
            <a:ext cx="11786375" cy="5016758"/>
          </a:xfrm>
          <a:prstGeom prst="rect">
            <a:avLst/>
          </a:prstGeom>
          <a:noFill/>
        </p:spPr>
        <p:txBody>
          <a:bodyPr wrap="square" rtlCol="0">
            <a:spAutoFit/>
          </a:bodyPr>
          <a:lstStyle/>
          <a:p>
            <a:pPr marL="285750" indent="-285750">
              <a:buFont typeface="Arial" panose="020B0604020202020204" pitchFamily="34" charset="0"/>
              <a:buChar char="•"/>
            </a:pPr>
            <a:r>
              <a:rPr lang="en-GB" sz="3200" dirty="0"/>
              <a:t>Family Voice Calderdale is a project of Unique Ways and is the Parent Carer Forum for Calderdale.</a:t>
            </a:r>
          </a:p>
          <a:p>
            <a:pPr marL="285750" indent="-285750">
              <a:buFont typeface="Arial" panose="020B0604020202020204" pitchFamily="34" charset="0"/>
              <a:buChar char="•"/>
            </a:pPr>
            <a:r>
              <a:rPr lang="en-GB" sz="3200" dirty="0"/>
              <a:t>All Parent Carer Forums are members of the National Network of Parent Carer Forums and Contact (formerly Contact A Family).</a:t>
            </a:r>
          </a:p>
          <a:p>
            <a:pPr marL="285750" indent="-285750">
              <a:buFont typeface="Arial" panose="020B0604020202020204" pitchFamily="34" charset="0"/>
              <a:buChar char="•"/>
            </a:pPr>
            <a:r>
              <a:rPr lang="en-GB" sz="3200" dirty="0"/>
              <a:t>The aim of Family Voice Calderdale is to ensure that services within Calderdale meet the needs of disabled children and their families</a:t>
            </a:r>
          </a:p>
          <a:p>
            <a:pPr marL="285750" indent="-285750">
              <a:buFont typeface="Arial" panose="020B0604020202020204" pitchFamily="34" charset="0"/>
              <a:buChar char="•"/>
            </a:pPr>
            <a:r>
              <a:rPr lang="en-GB" sz="3200" dirty="0"/>
              <a:t>We do this by representing the voices of the Parent Carers of Children and Young People with SEND in Calderdale, and by having Parent Carer Representatives sit on Strategic Partnerships throughout Calderdale.</a:t>
            </a:r>
          </a:p>
        </p:txBody>
      </p:sp>
    </p:spTree>
    <p:extLst>
      <p:ext uri="{BB962C8B-B14F-4D97-AF65-F5344CB8AC3E}">
        <p14:creationId xmlns:p14="http://schemas.microsoft.com/office/powerpoint/2010/main" val="2457001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2" y="350706"/>
            <a:ext cx="4721292"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6A50DBD8-70E9-4C06-942C-9F1E35C51A07}"/>
              </a:ext>
            </a:extLst>
          </p:cNvPr>
          <p:cNvSpPr/>
          <p:nvPr/>
        </p:nvSpPr>
        <p:spPr>
          <a:xfrm>
            <a:off x="2620313" y="3036881"/>
            <a:ext cx="6951367" cy="3447098"/>
          </a:xfrm>
          <a:prstGeom prst="rect">
            <a:avLst/>
          </a:prstGeom>
        </p:spPr>
        <p:txBody>
          <a:bodyPr wrap="square">
            <a:spAutoFit/>
          </a:bodyPr>
          <a:lstStyle/>
          <a:p>
            <a:endParaRPr lang="en-US" b="1" dirty="0">
              <a:solidFill>
                <a:srgbClr val="801538"/>
              </a:solidFill>
            </a:endParaRPr>
          </a:p>
          <a:p>
            <a:endParaRPr lang="en-US" b="1" dirty="0">
              <a:solidFill>
                <a:srgbClr val="801538"/>
              </a:solidFill>
            </a:endParaRPr>
          </a:p>
          <a:p>
            <a:br>
              <a:rPr lang="en-US" dirty="0">
                <a:ln w="0"/>
                <a:solidFill>
                  <a:srgbClr val="0B7978"/>
                </a:solidFill>
                <a:effectLst>
                  <a:outerShdw blurRad="38100" dist="19050" dir="2700000" algn="tl" rotWithShape="0">
                    <a:schemeClr val="dk1">
                      <a:alpha val="40000"/>
                    </a:schemeClr>
                  </a:outerShdw>
                </a:effectLst>
                <a:latin typeface="Arial Black" panose="020B0A04020102020204" pitchFamily="34" charset="0"/>
              </a:rPr>
            </a:br>
            <a:endParaRPr lang="en-US" dirty="0">
              <a:ln w="0"/>
              <a:solidFill>
                <a:srgbClr val="0B7978"/>
              </a:solidFill>
              <a:effectLst>
                <a:outerShdw blurRad="38100" dist="19050" dir="2700000" algn="tl" rotWithShape="0">
                  <a:schemeClr val="dk1">
                    <a:alpha val="40000"/>
                  </a:schemeClr>
                </a:outerShdw>
              </a:effectLst>
              <a:latin typeface="Arial Black" panose="020B0A04020102020204" pitchFamily="34" charset="0"/>
            </a:endParaRPr>
          </a:p>
          <a:p>
            <a:endParaRPr lang="en-US" sz="2400" dirty="0">
              <a:ln w="0"/>
              <a:solidFill>
                <a:srgbClr val="1D9DD9"/>
              </a:solidFill>
              <a:effectLst>
                <a:outerShdw blurRad="38100" dist="19050" dir="2700000" algn="tl" rotWithShape="0">
                  <a:schemeClr val="dk1">
                    <a:alpha val="40000"/>
                  </a:schemeClr>
                </a:outerShdw>
              </a:effectLst>
            </a:endParaRPr>
          </a:p>
          <a:p>
            <a:endParaRPr lang="en-US" sz="2400" dirty="0">
              <a:ln w="0"/>
              <a:solidFill>
                <a:srgbClr val="1D9DD9"/>
              </a:solidFill>
              <a:effectLst>
                <a:outerShdw blurRad="38100" dist="19050" dir="2700000" algn="tl" rotWithShape="0">
                  <a:schemeClr val="dk1">
                    <a:alpha val="40000"/>
                  </a:schemeClr>
                </a:outerShdw>
              </a:effectLst>
            </a:endParaRPr>
          </a:p>
          <a:p>
            <a:endParaRPr lang="en-US" sz="2400" dirty="0">
              <a:ln w="0"/>
              <a:solidFill>
                <a:srgbClr val="1D9DD9"/>
              </a:solidFill>
              <a:effectLst>
                <a:outerShdw blurRad="38100" dist="19050" dir="2700000" algn="tl" rotWithShape="0">
                  <a:schemeClr val="dk1">
                    <a:alpha val="40000"/>
                  </a:schemeClr>
                </a:outerShdw>
              </a:effectLst>
            </a:endParaRPr>
          </a:p>
          <a:p>
            <a:endParaRPr lang="en-US" sz="2000" dirty="0">
              <a:ln w="0"/>
              <a:solidFill>
                <a:srgbClr val="1D9DD9"/>
              </a:solidFill>
              <a:effectLst>
                <a:outerShdw blurRad="38100" dist="19050" dir="2700000" algn="tl" rotWithShape="0">
                  <a:schemeClr val="dk1">
                    <a:alpha val="40000"/>
                  </a:schemeClr>
                </a:outerShdw>
              </a:effectLst>
            </a:endParaRPr>
          </a:p>
          <a:p>
            <a:pPr algn="ctr"/>
            <a:r>
              <a:rPr lang="en-GB" b="1" dirty="0">
                <a:solidFill>
                  <a:srgbClr val="FAB400"/>
                </a:solidFill>
              </a:rPr>
              <a:t>Unique Ways, Hanson Lane Enterprise Centre, Hanson Lane, Halifax, HX1 5PG</a:t>
            </a:r>
          </a:p>
          <a:p>
            <a:pPr algn="ctr"/>
            <a:r>
              <a:rPr lang="en-GB" b="1" dirty="0">
                <a:solidFill>
                  <a:srgbClr val="FAB400"/>
                </a:solidFill>
              </a:rPr>
              <a:t> Company Number: 05098716 | Charity Number: 1109413</a:t>
            </a:r>
          </a:p>
        </p:txBody>
      </p:sp>
      <p:sp>
        <p:nvSpPr>
          <p:cNvPr id="6" name="TextBox 5">
            <a:extLst>
              <a:ext uri="{FF2B5EF4-FFF2-40B4-BE49-F238E27FC236}">
                <a16:creationId xmlns:a16="http://schemas.microsoft.com/office/drawing/2014/main" id="{D0BFDCDF-63F5-4F31-BF52-F55D09083698}"/>
              </a:ext>
            </a:extLst>
          </p:cNvPr>
          <p:cNvSpPr txBox="1"/>
          <p:nvPr/>
        </p:nvSpPr>
        <p:spPr>
          <a:xfrm>
            <a:off x="171846" y="392338"/>
            <a:ext cx="3396977" cy="523220"/>
          </a:xfrm>
          <a:prstGeom prst="rect">
            <a:avLst/>
          </a:prstGeom>
          <a:noFill/>
        </p:spPr>
        <p:txBody>
          <a:bodyPr wrap="square">
            <a:spAutoFit/>
          </a:bodyPr>
          <a:lstStyle/>
          <a:p>
            <a:r>
              <a:rPr lang="en-GB" sz="2800" dirty="0">
                <a:solidFill>
                  <a:schemeClr val="bg1"/>
                </a:solidFill>
                <a:latin typeface="Arial Black" panose="020B0A04020102020204" pitchFamily="34" charset="0"/>
              </a:rPr>
              <a:t>KEEP IN TOUCH</a:t>
            </a:r>
          </a:p>
        </p:txBody>
      </p:sp>
      <p:sp>
        <p:nvSpPr>
          <p:cNvPr id="8" name="Oval 3">
            <a:extLst>
              <a:ext uri="{FF2B5EF4-FFF2-40B4-BE49-F238E27FC236}">
                <a16:creationId xmlns:a16="http://schemas.microsoft.com/office/drawing/2014/main" id="{EC4919AF-850B-4F31-B64D-69332613CF9C}"/>
              </a:ext>
            </a:extLst>
          </p:cNvPr>
          <p:cNvSpPr>
            <a:spLocks noChangeArrowheads="1"/>
          </p:cNvSpPr>
          <p:nvPr/>
        </p:nvSpPr>
        <p:spPr bwMode="auto">
          <a:xfrm>
            <a:off x="1998970" y="2769790"/>
            <a:ext cx="1050479" cy="1079094"/>
          </a:xfrm>
          <a:prstGeom prst="ellipse">
            <a:avLst/>
          </a:prstGeom>
          <a:solidFill>
            <a:srgbClr val="ED7D31"/>
          </a:solidFill>
          <a:ln w="38100" algn="ctr">
            <a:solidFill>
              <a:srgbClr val="A6303B"/>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D42952D8-03F9-4131-94EF-69ACF92A858A}"/>
              </a:ext>
            </a:extLst>
          </p:cNvPr>
          <p:cNvPicPr>
            <a:picLocks noChangeAspect="1"/>
          </p:cNvPicPr>
          <p:nvPr/>
        </p:nvPicPr>
        <p:blipFill rotWithShape="1">
          <a:blip r:embed="rId3">
            <a:extLst>
              <a:ext uri="{28A0092B-C50C-407E-A947-70E740481C1C}">
                <a14:useLocalDpi xmlns:a14="http://schemas.microsoft.com/office/drawing/2010/main" val="0"/>
              </a:ext>
            </a:extLst>
          </a:blip>
          <a:srcRect l="27605" t="32616" r="27605"/>
          <a:stretch/>
        </p:blipFill>
        <p:spPr>
          <a:xfrm>
            <a:off x="1998970" y="2755407"/>
            <a:ext cx="1050479" cy="1079094"/>
          </a:xfrm>
          <a:prstGeom prst="ellipse">
            <a:avLst/>
          </a:prstGeom>
          <a:effectLst>
            <a:softEdge rad="0"/>
          </a:effectLst>
        </p:spPr>
      </p:pic>
      <p:pic>
        <p:nvPicPr>
          <p:cNvPr id="4" name="Picture 3">
            <a:extLst>
              <a:ext uri="{FF2B5EF4-FFF2-40B4-BE49-F238E27FC236}">
                <a16:creationId xmlns:a16="http://schemas.microsoft.com/office/drawing/2014/main" id="{964C0A55-D6E4-4BE8-B3DD-1A31107FF7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1284" y="1052438"/>
            <a:ext cx="6009423" cy="1766378"/>
          </a:xfrm>
          <a:prstGeom prst="rect">
            <a:avLst/>
          </a:prstGeom>
        </p:spPr>
      </p:pic>
      <p:sp>
        <p:nvSpPr>
          <p:cNvPr id="5" name="TextBox 4">
            <a:extLst>
              <a:ext uri="{FF2B5EF4-FFF2-40B4-BE49-F238E27FC236}">
                <a16:creationId xmlns:a16="http://schemas.microsoft.com/office/drawing/2014/main" id="{88DCBB1D-C8CF-4260-9E33-96C5C9CD736F}"/>
              </a:ext>
            </a:extLst>
          </p:cNvPr>
          <p:cNvSpPr txBox="1"/>
          <p:nvPr/>
        </p:nvSpPr>
        <p:spPr>
          <a:xfrm>
            <a:off x="438956" y="4021336"/>
            <a:ext cx="4958667" cy="1754326"/>
          </a:xfrm>
          <a:prstGeom prst="rect">
            <a:avLst/>
          </a:prstGeom>
          <a:noFill/>
        </p:spPr>
        <p:txBody>
          <a:bodyPr wrap="square" rtlCol="0">
            <a:spAutoFit/>
          </a:bodyPr>
          <a:lstStyle/>
          <a:p>
            <a:r>
              <a:rPr lang="en-US" dirty="0">
                <a:ln w="0"/>
                <a:solidFill>
                  <a:srgbClr val="1D9DD9"/>
                </a:solidFill>
                <a:effectLst>
                  <a:outerShdw blurRad="38100" dist="19050" dir="2700000" algn="tl" rotWithShape="0">
                    <a:schemeClr val="dk1">
                      <a:alpha val="40000"/>
                    </a:schemeClr>
                  </a:outerShdw>
                </a:effectLst>
              </a:rPr>
              <a:t>Joe Thompson</a:t>
            </a:r>
          </a:p>
          <a:p>
            <a:r>
              <a:rPr lang="en-US" dirty="0">
                <a:ln w="0"/>
                <a:solidFill>
                  <a:srgbClr val="3FA535"/>
                </a:solidFill>
                <a:effectLst>
                  <a:outerShdw blurRad="38100" dist="19050" dir="2700000" algn="tl" rotWithShape="0">
                    <a:schemeClr val="dk1">
                      <a:alpha val="40000"/>
                    </a:schemeClr>
                  </a:outerShdw>
                </a:effectLst>
              </a:rPr>
              <a:t>Family Voice </a:t>
            </a:r>
            <a:r>
              <a:rPr lang="en-US" dirty="0" err="1">
                <a:ln w="0"/>
                <a:solidFill>
                  <a:srgbClr val="3FA535"/>
                </a:solidFill>
                <a:effectLst>
                  <a:outerShdw blurRad="38100" dist="19050" dir="2700000" algn="tl" rotWithShape="0">
                    <a:schemeClr val="dk1">
                      <a:alpha val="40000"/>
                    </a:schemeClr>
                  </a:outerShdw>
                </a:effectLst>
              </a:rPr>
              <a:t>Calderdale</a:t>
            </a:r>
            <a:r>
              <a:rPr lang="en-US" dirty="0">
                <a:ln w="0"/>
                <a:solidFill>
                  <a:srgbClr val="3FA535"/>
                </a:solidFill>
                <a:effectLst>
                  <a:outerShdw blurRad="38100" dist="19050" dir="2700000" algn="tl" rotWithShape="0">
                    <a:schemeClr val="dk1">
                      <a:alpha val="40000"/>
                    </a:schemeClr>
                  </a:outerShdw>
                </a:effectLst>
              </a:rPr>
              <a:t> – Project Co-</a:t>
            </a:r>
            <a:r>
              <a:rPr lang="en-US" dirty="0" err="1">
                <a:ln w="0"/>
                <a:solidFill>
                  <a:srgbClr val="3FA535"/>
                </a:solidFill>
                <a:effectLst>
                  <a:outerShdw blurRad="38100" dist="19050" dir="2700000" algn="tl" rotWithShape="0">
                    <a:schemeClr val="dk1">
                      <a:alpha val="40000"/>
                    </a:schemeClr>
                  </a:outerShdw>
                </a:effectLst>
              </a:rPr>
              <a:t>ordinator</a:t>
            </a:r>
            <a:endParaRPr lang="en-US" dirty="0">
              <a:ln w="0"/>
              <a:solidFill>
                <a:srgbClr val="3FA535"/>
              </a:solidFill>
              <a:effectLst>
                <a:outerShdw blurRad="38100" dist="19050" dir="2700000" algn="tl" rotWithShape="0">
                  <a:schemeClr val="dk1">
                    <a:alpha val="40000"/>
                  </a:schemeClr>
                </a:outerShdw>
              </a:effectLst>
            </a:endParaRPr>
          </a:p>
          <a:p>
            <a:r>
              <a:rPr lang="en-US" b="1" dirty="0">
                <a:ln w="0"/>
                <a:solidFill>
                  <a:srgbClr val="E30613"/>
                </a:solidFill>
                <a:effectLst>
                  <a:outerShdw blurRad="38100" dist="19050" dir="2700000" algn="tl" rotWithShape="0">
                    <a:schemeClr val="dk1">
                      <a:alpha val="40000"/>
                    </a:schemeClr>
                  </a:outerShdw>
                </a:effectLst>
              </a:rPr>
              <a:t>joe.thompson@uniqueways.org.uk</a:t>
            </a:r>
          </a:p>
          <a:p>
            <a:r>
              <a:rPr lang="en-US" b="1" dirty="0">
                <a:ln w="0"/>
                <a:solidFill>
                  <a:srgbClr val="FAB400"/>
                </a:solidFill>
              </a:rPr>
              <a:t>01422 343 090</a:t>
            </a:r>
          </a:p>
          <a:p>
            <a:r>
              <a:rPr lang="en-US" dirty="0">
                <a:ln w="0"/>
                <a:solidFill>
                  <a:srgbClr val="1D9DD9"/>
                </a:solidFill>
                <a:effectLst>
                  <a:outerShdw blurRad="38100" dist="38100" dir="2700000" algn="tl">
                    <a:srgbClr val="000000">
                      <a:alpha val="43137"/>
                    </a:srgbClr>
                  </a:outerShdw>
                </a:effectLst>
              </a:rPr>
              <a:t>Working pattern: 9:30-3:30, Tuesday to Thursday</a:t>
            </a:r>
          </a:p>
          <a:p>
            <a:endParaRPr lang="en-GB" dirty="0"/>
          </a:p>
        </p:txBody>
      </p:sp>
      <p:sp>
        <p:nvSpPr>
          <p:cNvPr id="12" name="TextBox 11">
            <a:extLst>
              <a:ext uri="{FF2B5EF4-FFF2-40B4-BE49-F238E27FC236}">
                <a16:creationId xmlns:a16="http://schemas.microsoft.com/office/drawing/2014/main" id="{8B77AD91-8679-4E8D-AD98-D50089144F59}"/>
              </a:ext>
            </a:extLst>
          </p:cNvPr>
          <p:cNvSpPr txBox="1"/>
          <p:nvPr/>
        </p:nvSpPr>
        <p:spPr>
          <a:xfrm>
            <a:off x="7102136" y="4018973"/>
            <a:ext cx="4302122" cy="1200329"/>
          </a:xfrm>
          <a:prstGeom prst="rect">
            <a:avLst/>
          </a:prstGeom>
          <a:noFill/>
        </p:spPr>
        <p:txBody>
          <a:bodyPr wrap="square" rtlCol="0">
            <a:spAutoFit/>
          </a:bodyPr>
          <a:lstStyle/>
          <a:p>
            <a:pPr algn="r"/>
            <a:r>
              <a:rPr lang="en-US" dirty="0">
                <a:ln w="0"/>
                <a:solidFill>
                  <a:srgbClr val="1D9DD9"/>
                </a:solidFill>
                <a:effectLst>
                  <a:outerShdw blurRad="38100" dist="19050" dir="2700000" algn="tl" rotWithShape="0">
                    <a:schemeClr val="dk1">
                      <a:alpha val="40000"/>
                    </a:schemeClr>
                  </a:outerShdw>
                </a:effectLst>
              </a:rPr>
              <a:t>Leah Webster</a:t>
            </a:r>
          </a:p>
          <a:p>
            <a:pPr algn="r"/>
            <a:r>
              <a:rPr lang="en-US" dirty="0">
                <a:ln w="0"/>
                <a:solidFill>
                  <a:srgbClr val="3FA535"/>
                </a:solidFill>
                <a:effectLst>
                  <a:outerShdw blurRad="38100" dist="19050" dir="2700000" algn="tl" rotWithShape="0">
                    <a:schemeClr val="dk1">
                      <a:alpha val="40000"/>
                    </a:schemeClr>
                  </a:outerShdw>
                </a:effectLst>
              </a:rPr>
              <a:t>Family Voice </a:t>
            </a:r>
            <a:r>
              <a:rPr lang="en-US" dirty="0" err="1">
                <a:ln w="0"/>
                <a:solidFill>
                  <a:srgbClr val="3FA535"/>
                </a:solidFill>
                <a:effectLst>
                  <a:outerShdw blurRad="38100" dist="19050" dir="2700000" algn="tl" rotWithShape="0">
                    <a:schemeClr val="dk1">
                      <a:alpha val="40000"/>
                    </a:schemeClr>
                  </a:outerShdw>
                </a:effectLst>
              </a:rPr>
              <a:t>Calderdale</a:t>
            </a:r>
            <a:r>
              <a:rPr lang="en-US" dirty="0">
                <a:ln w="0"/>
                <a:solidFill>
                  <a:srgbClr val="3FA535"/>
                </a:solidFill>
                <a:effectLst>
                  <a:outerShdw blurRad="38100" dist="19050" dir="2700000" algn="tl" rotWithShape="0">
                    <a:schemeClr val="dk1">
                      <a:alpha val="40000"/>
                    </a:schemeClr>
                  </a:outerShdw>
                </a:effectLst>
              </a:rPr>
              <a:t> – Volunteer Chair</a:t>
            </a:r>
          </a:p>
          <a:p>
            <a:pPr algn="r"/>
            <a:r>
              <a:rPr lang="en-US" b="1" dirty="0">
                <a:ln w="0"/>
                <a:solidFill>
                  <a:srgbClr val="E30613"/>
                </a:solidFill>
                <a:effectLst>
                  <a:outerShdw blurRad="38100" dist="19050" dir="2700000" algn="tl" rotWithShape="0">
                    <a:schemeClr val="dk1">
                      <a:alpha val="40000"/>
                    </a:schemeClr>
                  </a:outerShdw>
                </a:effectLst>
              </a:rPr>
              <a:t>Leah.webster@uniqueways.org.uk</a:t>
            </a:r>
          </a:p>
          <a:p>
            <a:endParaRPr lang="en-GB" dirty="0"/>
          </a:p>
        </p:txBody>
      </p:sp>
      <p:pic>
        <p:nvPicPr>
          <p:cNvPr id="7" name="Picture 6" descr="https://www.uniqueways.org.uk/wp-content/uploads/2023/03/Leah.png">
            <a:extLst>
              <a:ext uri="{FF2B5EF4-FFF2-40B4-BE49-F238E27FC236}">
                <a16:creationId xmlns:a16="http://schemas.microsoft.com/office/drawing/2014/main" id="{BF8C7105-8904-434E-A26C-EFEBCC8FEB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5857" y="2572335"/>
            <a:ext cx="1409700"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937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0" y="335777"/>
            <a:ext cx="6680720"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2" name="TextBox 11">
            <a:extLst>
              <a:ext uri="{FF2B5EF4-FFF2-40B4-BE49-F238E27FC236}">
                <a16:creationId xmlns:a16="http://schemas.microsoft.com/office/drawing/2014/main" id="{3A395DB5-F6C1-BC8A-1558-F6E6993B1B57}"/>
              </a:ext>
            </a:extLst>
          </p:cNvPr>
          <p:cNvSpPr txBox="1"/>
          <p:nvPr/>
        </p:nvSpPr>
        <p:spPr>
          <a:xfrm>
            <a:off x="82420" y="405528"/>
            <a:ext cx="6097554" cy="523220"/>
          </a:xfrm>
          <a:prstGeom prst="rect">
            <a:avLst/>
          </a:prstGeom>
          <a:noFill/>
        </p:spPr>
        <p:txBody>
          <a:bodyPr wrap="square">
            <a:spAutoFit/>
          </a:bodyPr>
          <a:lstStyle/>
          <a:p>
            <a:r>
              <a:rPr lang="en-US" sz="2800" dirty="0">
                <a:solidFill>
                  <a:schemeClr val="bg1"/>
                </a:solidFill>
                <a:latin typeface="Arial Black" panose="020B0A04020102020204" pitchFamily="34" charset="0"/>
              </a:rPr>
              <a:t>BACKGROUND / CONTEXT</a:t>
            </a:r>
            <a:endParaRPr lang="en-GB" sz="2800" dirty="0">
              <a:solidFill>
                <a:schemeClr val="bg1"/>
              </a:solidFill>
              <a:latin typeface="Arial Black" panose="020B0A04020102020204" pitchFamily="34" charset="0"/>
            </a:endParaRPr>
          </a:p>
        </p:txBody>
      </p:sp>
      <p:cxnSp>
        <p:nvCxnSpPr>
          <p:cNvPr id="24" name="Straight Connector 23">
            <a:extLst>
              <a:ext uri="{FF2B5EF4-FFF2-40B4-BE49-F238E27FC236}">
                <a16:creationId xmlns:a16="http://schemas.microsoft.com/office/drawing/2014/main" id="{23BC5DAD-A223-4145-6A40-3E948CF6F6B5}"/>
              </a:ext>
            </a:extLst>
          </p:cNvPr>
          <p:cNvCxnSpPr/>
          <p:nvPr/>
        </p:nvCxnSpPr>
        <p:spPr>
          <a:xfrm>
            <a:off x="989044" y="1500295"/>
            <a:ext cx="0" cy="546414"/>
          </a:xfrm>
          <a:prstGeom prst="line">
            <a:avLst/>
          </a:prstGeom>
          <a:ln w="25400">
            <a:solidFill>
              <a:srgbClr val="1D9DD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1C6389-E291-C958-CE9A-85BC5414FCB0}"/>
              </a:ext>
            </a:extLst>
          </p:cNvPr>
          <p:cNvCxnSpPr/>
          <p:nvPr/>
        </p:nvCxnSpPr>
        <p:spPr>
          <a:xfrm>
            <a:off x="989044" y="2982866"/>
            <a:ext cx="0" cy="546414"/>
          </a:xfrm>
          <a:prstGeom prst="line">
            <a:avLst/>
          </a:prstGeom>
          <a:ln w="25400">
            <a:solidFill>
              <a:srgbClr val="1D9DD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C4BDFB3-FF59-6D6D-EBF9-DABC3A7EC24A}"/>
              </a:ext>
            </a:extLst>
          </p:cNvPr>
          <p:cNvCxnSpPr/>
          <p:nvPr/>
        </p:nvCxnSpPr>
        <p:spPr>
          <a:xfrm>
            <a:off x="989044" y="4779203"/>
            <a:ext cx="0" cy="546414"/>
          </a:xfrm>
          <a:prstGeom prst="line">
            <a:avLst/>
          </a:prstGeom>
          <a:ln w="25400">
            <a:solidFill>
              <a:srgbClr val="1D9DD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5F749CC-F814-4424-B834-356461BEEFDD}"/>
              </a:ext>
            </a:extLst>
          </p:cNvPr>
          <p:cNvSpPr/>
          <p:nvPr/>
        </p:nvSpPr>
        <p:spPr>
          <a:xfrm>
            <a:off x="0" y="-13183"/>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85494376-9D83-4870-9303-52FB76599540}"/>
              </a:ext>
            </a:extLst>
          </p:cNvPr>
          <p:cNvSpPr/>
          <p:nvPr/>
        </p:nvSpPr>
        <p:spPr>
          <a:xfrm>
            <a:off x="0" y="6493802"/>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8E8CD42D-3242-4C54-9073-D7C15A74D735}"/>
              </a:ext>
            </a:extLst>
          </p:cNvPr>
          <p:cNvSpPr txBox="1"/>
          <p:nvPr/>
        </p:nvSpPr>
        <p:spPr>
          <a:xfrm>
            <a:off x="1250303" y="1400378"/>
            <a:ext cx="10375640" cy="1200329"/>
          </a:xfrm>
          <a:prstGeom prst="rect">
            <a:avLst/>
          </a:prstGeom>
          <a:noFill/>
        </p:spPr>
        <p:txBody>
          <a:bodyPr wrap="square">
            <a:spAutoFit/>
          </a:bodyPr>
          <a:lstStyle/>
          <a:p>
            <a:r>
              <a:rPr lang="en-GB" dirty="0">
                <a:solidFill>
                  <a:srgbClr val="3FA535"/>
                </a:solidFill>
                <a:cs typeface="Arial" panose="020B0604020202020204" pitchFamily="34" charset="0"/>
              </a:rPr>
              <a:t>On the 3</a:t>
            </a:r>
            <a:r>
              <a:rPr lang="en-GB" baseline="30000" dirty="0">
                <a:solidFill>
                  <a:srgbClr val="3FA535"/>
                </a:solidFill>
                <a:cs typeface="Arial" panose="020B0604020202020204" pitchFamily="34" charset="0"/>
              </a:rPr>
              <a:t>rd</a:t>
            </a:r>
            <a:r>
              <a:rPr lang="en-GB" dirty="0">
                <a:solidFill>
                  <a:srgbClr val="3FA535"/>
                </a:solidFill>
                <a:cs typeface="Arial" panose="020B0604020202020204" pitchFamily="34" charset="0"/>
              </a:rPr>
              <a:t> October 2024, Family Voice Calderdale &amp; Unique Ways sent out the ‘Healthy Holidays’ survey to Parent Carer Members of the charity. The purpose of this specific survey was to gather information on the experiences of Parent Carers of Children with SEND and/or additional needs accessing the Healthy Holidays scheme from Calderdale Council.</a:t>
            </a:r>
            <a:endParaRPr lang="en-GB" sz="1800" dirty="0">
              <a:solidFill>
                <a:srgbClr val="3FA535"/>
              </a:solidFill>
              <a:cs typeface="Arial" panose="020B0604020202020204" pitchFamily="34" charset="0"/>
            </a:endParaRPr>
          </a:p>
        </p:txBody>
      </p:sp>
      <p:sp>
        <p:nvSpPr>
          <p:cNvPr id="17" name="TextBox 16">
            <a:extLst>
              <a:ext uri="{FF2B5EF4-FFF2-40B4-BE49-F238E27FC236}">
                <a16:creationId xmlns:a16="http://schemas.microsoft.com/office/drawing/2014/main" id="{7C5B1051-ACFB-4D4D-A0A8-6D3969FC8C2A}"/>
              </a:ext>
            </a:extLst>
          </p:cNvPr>
          <p:cNvSpPr txBox="1"/>
          <p:nvPr/>
        </p:nvSpPr>
        <p:spPr>
          <a:xfrm>
            <a:off x="1250303" y="2882949"/>
            <a:ext cx="10375640" cy="646331"/>
          </a:xfrm>
          <a:prstGeom prst="rect">
            <a:avLst/>
          </a:prstGeom>
          <a:noFill/>
        </p:spPr>
        <p:txBody>
          <a:bodyPr wrap="square">
            <a:spAutoFit/>
          </a:bodyPr>
          <a:lstStyle/>
          <a:p>
            <a:r>
              <a:rPr lang="en-GB" sz="1800" dirty="0">
                <a:solidFill>
                  <a:srgbClr val="3FA535"/>
                </a:solidFill>
                <a:cs typeface="Arial" panose="020B0604020202020204" pitchFamily="34" charset="0"/>
              </a:rPr>
              <a:t>The survey was suggested on </a:t>
            </a:r>
            <a:r>
              <a:rPr lang="en-GB" dirty="0">
                <a:solidFill>
                  <a:srgbClr val="3FA535"/>
                </a:solidFill>
                <a:cs typeface="Arial" panose="020B0604020202020204" pitchFamily="34" charset="0"/>
              </a:rPr>
              <a:t>the back of anecdotal feedback from Parent Carers that due to changes in the Healthy Holidays provision for 2024 (compared with 2023) they found it more difficult to access the service.</a:t>
            </a:r>
            <a:endParaRPr lang="en-GB" sz="1800" dirty="0">
              <a:solidFill>
                <a:srgbClr val="3FA535"/>
              </a:solidFill>
              <a:cs typeface="Arial" panose="020B0604020202020204" pitchFamily="34" charset="0"/>
            </a:endParaRPr>
          </a:p>
        </p:txBody>
      </p:sp>
      <p:sp>
        <p:nvSpPr>
          <p:cNvPr id="18" name="TextBox 17">
            <a:extLst>
              <a:ext uri="{FF2B5EF4-FFF2-40B4-BE49-F238E27FC236}">
                <a16:creationId xmlns:a16="http://schemas.microsoft.com/office/drawing/2014/main" id="{14B77E50-A37E-4919-B798-982F8F72EA5B}"/>
              </a:ext>
            </a:extLst>
          </p:cNvPr>
          <p:cNvSpPr txBox="1"/>
          <p:nvPr/>
        </p:nvSpPr>
        <p:spPr>
          <a:xfrm>
            <a:off x="1250303" y="4663182"/>
            <a:ext cx="10375640" cy="923330"/>
          </a:xfrm>
          <a:prstGeom prst="rect">
            <a:avLst/>
          </a:prstGeom>
          <a:noFill/>
        </p:spPr>
        <p:txBody>
          <a:bodyPr wrap="square">
            <a:spAutoFit/>
          </a:bodyPr>
          <a:lstStyle/>
          <a:p>
            <a:r>
              <a:rPr lang="en-GB" sz="1800" dirty="0">
                <a:solidFill>
                  <a:srgbClr val="3FA535"/>
                </a:solidFill>
                <a:cs typeface="Arial" panose="020B0604020202020204" pitchFamily="34" charset="0"/>
              </a:rPr>
              <a:t>The </a:t>
            </a:r>
            <a:r>
              <a:rPr lang="en-GB" dirty="0">
                <a:solidFill>
                  <a:srgbClr val="3FA535"/>
                </a:solidFill>
                <a:cs typeface="Arial" panose="020B0604020202020204" pitchFamily="34" charset="0"/>
              </a:rPr>
              <a:t>survey had 50 responses in total. Whilst this in lower than our broader topic surveys, it is a high number of responses for a very specific topic. Compared with 29 responses on the mediation survey, this is a significant increase.</a:t>
            </a:r>
            <a:endParaRPr lang="en-GB" sz="1800" dirty="0">
              <a:solidFill>
                <a:srgbClr val="3FA535"/>
              </a:solidFill>
              <a:cs typeface="Arial" panose="020B0604020202020204" pitchFamily="34" charset="0"/>
            </a:endParaRPr>
          </a:p>
        </p:txBody>
      </p:sp>
    </p:spTree>
    <p:extLst>
      <p:ext uri="{BB962C8B-B14F-4D97-AF65-F5344CB8AC3E}">
        <p14:creationId xmlns:p14="http://schemas.microsoft.com/office/powerpoint/2010/main" val="1504255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2" y="363891"/>
            <a:ext cx="6680720"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2" name="TextBox 11">
            <a:extLst>
              <a:ext uri="{FF2B5EF4-FFF2-40B4-BE49-F238E27FC236}">
                <a16:creationId xmlns:a16="http://schemas.microsoft.com/office/drawing/2014/main" id="{3A395DB5-F6C1-BC8A-1558-F6E6993B1B57}"/>
              </a:ext>
            </a:extLst>
          </p:cNvPr>
          <p:cNvSpPr txBox="1"/>
          <p:nvPr/>
        </p:nvSpPr>
        <p:spPr>
          <a:xfrm>
            <a:off x="82422" y="447163"/>
            <a:ext cx="6598296" cy="523220"/>
          </a:xfrm>
          <a:prstGeom prst="rect">
            <a:avLst/>
          </a:prstGeom>
          <a:noFill/>
        </p:spPr>
        <p:txBody>
          <a:bodyPr wrap="square">
            <a:spAutoFit/>
          </a:bodyPr>
          <a:lstStyle/>
          <a:p>
            <a:r>
              <a:rPr lang="en-US" sz="2800" dirty="0">
                <a:solidFill>
                  <a:schemeClr val="bg1"/>
                </a:solidFill>
                <a:latin typeface="Arial Black" panose="020B0A04020102020204" pitchFamily="34" charset="0"/>
              </a:rPr>
              <a:t>Questions We Asked</a:t>
            </a:r>
            <a:endParaRPr lang="en-GB" sz="2800" dirty="0">
              <a:solidFill>
                <a:schemeClr val="bg1"/>
              </a:solidFill>
              <a:latin typeface="Arial Black" panose="020B0A04020102020204" pitchFamily="34" charset="0"/>
            </a:endParaRPr>
          </a:p>
        </p:txBody>
      </p:sp>
      <p:sp>
        <p:nvSpPr>
          <p:cNvPr id="11" name="Rectangle 10">
            <a:extLst>
              <a:ext uri="{FF2B5EF4-FFF2-40B4-BE49-F238E27FC236}">
                <a16:creationId xmlns:a16="http://schemas.microsoft.com/office/drawing/2014/main" id="{55066851-1982-4F4C-9704-33C6F487AC72}"/>
              </a:ext>
            </a:extLst>
          </p:cNvPr>
          <p:cNvSpPr/>
          <p:nvPr/>
        </p:nvSpPr>
        <p:spPr>
          <a:xfrm>
            <a:off x="-2" y="-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96676A6B-C242-40B9-88C0-2C16FD4138A1}"/>
              </a:ext>
            </a:extLst>
          </p:cNvPr>
          <p:cNvSpPr/>
          <p:nvPr/>
        </p:nvSpPr>
        <p:spPr>
          <a:xfrm>
            <a:off x="0" y="6493802"/>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DC292B41-1EC9-4DC5-991A-42DAFC4F46AC}"/>
              </a:ext>
            </a:extLst>
          </p:cNvPr>
          <p:cNvSpPr txBox="1"/>
          <p:nvPr/>
        </p:nvSpPr>
        <p:spPr>
          <a:xfrm>
            <a:off x="82422" y="1100603"/>
            <a:ext cx="11873017" cy="5262979"/>
          </a:xfrm>
          <a:prstGeom prst="rect">
            <a:avLst/>
          </a:prstGeom>
          <a:noFill/>
        </p:spPr>
        <p:txBody>
          <a:bodyPr wrap="square" rtlCol="0">
            <a:spAutoFit/>
          </a:bodyPr>
          <a:lstStyle/>
          <a:p>
            <a:pPr marL="342900" indent="-342900">
              <a:buAutoNum type="arabicPeriod"/>
            </a:pPr>
            <a:r>
              <a:rPr lang="en-GB" sz="2400" dirty="0">
                <a:solidFill>
                  <a:srgbClr val="1D9DD9"/>
                </a:solidFill>
              </a:rPr>
              <a:t>Have you heard of the Healthy Holidays Scheme?</a:t>
            </a:r>
          </a:p>
          <a:p>
            <a:pPr marL="342900" indent="-342900">
              <a:buAutoNum type="arabicPeriod"/>
            </a:pPr>
            <a:r>
              <a:rPr lang="en-GB" sz="2400" dirty="0">
                <a:solidFill>
                  <a:srgbClr val="1D9DD9"/>
                </a:solidFill>
              </a:rPr>
              <a:t>How did you hear about the Healthy Holidays Scheme?</a:t>
            </a:r>
          </a:p>
          <a:p>
            <a:pPr marL="342900" indent="-342900">
              <a:buAutoNum type="arabicPeriod"/>
            </a:pPr>
            <a:r>
              <a:rPr lang="en-GB" sz="2400" dirty="0">
                <a:solidFill>
                  <a:srgbClr val="1D9DD9"/>
                </a:solidFill>
              </a:rPr>
              <a:t>Did you access the Healthy Holidays Scheme for a child with SEND this year?</a:t>
            </a:r>
          </a:p>
          <a:p>
            <a:pPr marL="342900" indent="-342900">
              <a:buAutoNum type="arabicPeriod"/>
            </a:pPr>
            <a:r>
              <a:rPr lang="en-GB" sz="2400" dirty="0">
                <a:solidFill>
                  <a:srgbClr val="1D9DD9"/>
                </a:solidFill>
              </a:rPr>
              <a:t>Have you accessed the Healthy Holidays scheme for a child with SEND in previous years?</a:t>
            </a:r>
          </a:p>
          <a:p>
            <a:pPr marL="342900" indent="-342900">
              <a:buAutoNum type="arabicPeriod"/>
            </a:pPr>
            <a:r>
              <a:rPr lang="en-GB" sz="2400" dirty="0">
                <a:solidFill>
                  <a:srgbClr val="1D9DD9"/>
                </a:solidFill>
              </a:rPr>
              <a:t>If you have accessed the Healthy Holidays scheme in previous years, but not this year, why was this?</a:t>
            </a:r>
          </a:p>
          <a:p>
            <a:pPr marL="342900" indent="-342900">
              <a:buAutoNum type="arabicPeriod"/>
            </a:pPr>
            <a:r>
              <a:rPr lang="en-GB" sz="2400" dirty="0">
                <a:solidFill>
                  <a:srgbClr val="1D9DD9"/>
                </a:solidFill>
              </a:rPr>
              <a:t>If you have accessed the Healthy Holidays scheme for a child with SEND this summer, how would you rate your experience (0-10)? Please leave any additional comments about your experience.</a:t>
            </a:r>
          </a:p>
          <a:p>
            <a:pPr marL="342900" indent="-342900">
              <a:buAutoNum type="arabicPeriod"/>
            </a:pPr>
            <a:r>
              <a:rPr lang="en-GB" sz="2400" dirty="0">
                <a:solidFill>
                  <a:srgbClr val="1D9DD9"/>
                </a:solidFill>
              </a:rPr>
              <a:t>If you have accessed the Healthy Holidays scheme for a child with SEND this summer, how would you rate the understanding and accommodation of SEND Children (0-10)?. Please leave any additional comments about your experience.</a:t>
            </a:r>
          </a:p>
          <a:p>
            <a:pPr marL="342900" indent="-342900">
              <a:buAutoNum type="arabicPeriod"/>
            </a:pPr>
            <a:r>
              <a:rPr lang="en-GB" sz="2400" dirty="0">
                <a:solidFill>
                  <a:srgbClr val="1D9DD9"/>
                </a:solidFill>
              </a:rPr>
              <a:t>If you have not been able to access the Healthy Holidays scheme for a child with SEND, what are the barriers preventing you from doing this?</a:t>
            </a:r>
          </a:p>
        </p:txBody>
      </p:sp>
    </p:spTree>
    <p:extLst>
      <p:ext uri="{BB962C8B-B14F-4D97-AF65-F5344CB8AC3E}">
        <p14:creationId xmlns:p14="http://schemas.microsoft.com/office/powerpoint/2010/main" val="2216140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2" y="350703"/>
            <a:ext cx="9207064"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2" name="TextBox 11">
            <a:extLst>
              <a:ext uri="{FF2B5EF4-FFF2-40B4-BE49-F238E27FC236}">
                <a16:creationId xmlns:a16="http://schemas.microsoft.com/office/drawing/2014/main" id="{3A395DB5-F6C1-BC8A-1558-F6E6993B1B57}"/>
              </a:ext>
            </a:extLst>
          </p:cNvPr>
          <p:cNvSpPr txBox="1"/>
          <p:nvPr/>
        </p:nvSpPr>
        <p:spPr>
          <a:xfrm>
            <a:off x="295769" y="464793"/>
            <a:ext cx="8753638" cy="369332"/>
          </a:xfrm>
          <a:prstGeom prst="rect">
            <a:avLst/>
          </a:prstGeom>
          <a:noFill/>
        </p:spPr>
        <p:txBody>
          <a:bodyPr wrap="square">
            <a:spAutoFit/>
          </a:bodyPr>
          <a:lstStyle/>
          <a:p>
            <a:r>
              <a:rPr lang="en-US" dirty="0">
                <a:solidFill>
                  <a:schemeClr val="bg1"/>
                </a:solidFill>
                <a:latin typeface="Arial Black" panose="020B0A04020102020204" pitchFamily="34" charset="0"/>
              </a:rPr>
              <a:t>RESPONSES - Q1 – Have you heard of the Healthy Holidays Scheme?</a:t>
            </a:r>
            <a:endParaRPr lang="en-GB" dirty="0">
              <a:solidFill>
                <a:schemeClr val="bg1"/>
              </a:solidFill>
              <a:latin typeface="Arial Black" panose="020B0A04020102020204" pitchFamily="34" charset="0"/>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4A4737F7-E265-48D7-8CE7-A0E85CF2D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69" y="957195"/>
            <a:ext cx="8163049" cy="5520272"/>
          </a:xfrm>
          <a:prstGeom prst="rect">
            <a:avLst/>
          </a:prstGeom>
        </p:spPr>
      </p:pic>
      <p:sp>
        <p:nvSpPr>
          <p:cNvPr id="4" name="TextBox 3">
            <a:extLst>
              <a:ext uri="{FF2B5EF4-FFF2-40B4-BE49-F238E27FC236}">
                <a16:creationId xmlns:a16="http://schemas.microsoft.com/office/drawing/2014/main" id="{31490E02-3762-429B-B92C-9C7CDC386B22}"/>
              </a:ext>
            </a:extLst>
          </p:cNvPr>
          <p:cNvSpPr txBox="1"/>
          <p:nvPr/>
        </p:nvSpPr>
        <p:spPr>
          <a:xfrm>
            <a:off x="8458818" y="1056443"/>
            <a:ext cx="3641446" cy="2031325"/>
          </a:xfrm>
          <a:prstGeom prst="rect">
            <a:avLst/>
          </a:prstGeom>
          <a:noFill/>
        </p:spPr>
        <p:txBody>
          <a:bodyPr wrap="square" rtlCol="0">
            <a:spAutoFit/>
          </a:bodyPr>
          <a:lstStyle/>
          <a:p>
            <a:pPr marL="285750" indent="-285750">
              <a:buFont typeface="Arial" panose="020B0604020202020204" pitchFamily="34" charset="0"/>
              <a:buChar char="•"/>
            </a:pPr>
            <a:r>
              <a:rPr lang="en-GB" dirty="0"/>
              <a:t>Good to see that there is generally very good awareness of the Healthy Holidays scheme.</a:t>
            </a:r>
          </a:p>
          <a:p>
            <a:pPr marL="285750" indent="-285750">
              <a:buFont typeface="Arial" panose="020B0604020202020204" pitchFamily="34" charset="0"/>
              <a:buChar char="•"/>
            </a:pPr>
            <a:r>
              <a:rPr lang="en-GB" dirty="0"/>
              <a:t>If someone filling out the survey hadn’t heard of the scheme, it forwarded them further on in the survey.</a:t>
            </a:r>
          </a:p>
        </p:txBody>
      </p:sp>
    </p:spTree>
    <p:extLst>
      <p:ext uri="{BB962C8B-B14F-4D97-AF65-F5344CB8AC3E}">
        <p14:creationId xmlns:p14="http://schemas.microsoft.com/office/powerpoint/2010/main" val="4180550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2" y="350707"/>
            <a:ext cx="12191999"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2" name="TextBox 11">
            <a:extLst>
              <a:ext uri="{FF2B5EF4-FFF2-40B4-BE49-F238E27FC236}">
                <a16:creationId xmlns:a16="http://schemas.microsoft.com/office/drawing/2014/main" id="{3A395DB5-F6C1-BC8A-1558-F6E6993B1B57}"/>
              </a:ext>
            </a:extLst>
          </p:cNvPr>
          <p:cNvSpPr txBox="1"/>
          <p:nvPr/>
        </p:nvSpPr>
        <p:spPr>
          <a:xfrm>
            <a:off x="212033" y="392340"/>
            <a:ext cx="11852720" cy="954107"/>
          </a:xfrm>
          <a:prstGeom prst="rect">
            <a:avLst/>
          </a:prstGeom>
          <a:noFill/>
        </p:spPr>
        <p:txBody>
          <a:bodyPr wrap="square">
            <a:spAutoFit/>
          </a:bodyPr>
          <a:lstStyle/>
          <a:p>
            <a:r>
              <a:rPr lang="en-GB" sz="2800" dirty="0">
                <a:solidFill>
                  <a:schemeClr val="bg1"/>
                </a:solidFill>
                <a:latin typeface="Arial Black" panose="020B0A04020102020204" pitchFamily="34" charset="0"/>
              </a:rPr>
              <a:t>Q2 – How did you hear about the Healthy Holidays Scheme?</a:t>
            </a:r>
          </a:p>
          <a:p>
            <a:endParaRPr lang="en-GB" sz="2800" dirty="0">
              <a:solidFill>
                <a:schemeClr val="bg1"/>
              </a:solidFill>
              <a:latin typeface="Arial Black" panose="020B0A04020102020204" pitchFamily="34" charset="0"/>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6" name="Chart 5">
            <a:extLst>
              <a:ext uri="{FF2B5EF4-FFF2-40B4-BE49-F238E27FC236}">
                <a16:creationId xmlns:a16="http://schemas.microsoft.com/office/drawing/2014/main" id="{D878B1F6-4470-461C-BA34-330B0AEDF7FE}"/>
              </a:ext>
            </a:extLst>
          </p:cNvPr>
          <p:cNvGraphicFramePr>
            <a:graphicFrameLocks/>
          </p:cNvGraphicFramePr>
          <p:nvPr>
            <p:extLst>
              <p:ext uri="{D42A27DB-BD31-4B8C-83A1-F6EECF244321}">
                <p14:modId xmlns:p14="http://schemas.microsoft.com/office/powerpoint/2010/main" val="218613618"/>
              </p:ext>
            </p:extLst>
          </p:nvPr>
        </p:nvGraphicFramePr>
        <p:xfrm>
          <a:off x="44617" y="1019162"/>
          <a:ext cx="8717643" cy="544649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4AB4DC59-F8D3-43A9-9381-24856E24EFAC}"/>
              </a:ext>
            </a:extLst>
          </p:cNvPr>
          <p:cNvSpPr txBox="1"/>
          <p:nvPr/>
        </p:nvSpPr>
        <p:spPr>
          <a:xfrm>
            <a:off x="8877670" y="1019162"/>
            <a:ext cx="3187083" cy="5078313"/>
          </a:xfrm>
          <a:prstGeom prst="rect">
            <a:avLst/>
          </a:prstGeom>
          <a:noFill/>
        </p:spPr>
        <p:txBody>
          <a:bodyPr wrap="square" rtlCol="0">
            <a:spAutoFit/>
          </a:bodyPr>
          <a:lstStyle/>
          <a:p>
            <a:pPr marL="285750" indent="-285750">
              <a:buFont typeface="Arial" panose="020B0604020202020204" pitchFamily="34" charset="0"/>
              <a:buChar char="•"/>
            </a:pPr>
            <a:r>
              <a:rPr lang="en-GB" dirty="0"/>
              <a:t>As you can see, the main ways of hearing about the Healthy Holidays scheme are via schools or via social media.</a:t>
            </a:r>
          </a:p>
          <a:p>
            <a:pPr marL="285750" indent="-285750">
              <a:buFont typeface="Arial" panose="020B0604020202020204" pitchFamily="34" charset="0"/>
              <a:buChar char="•"/>
            </a:pPr>
            <a:r>
              <a:rPr lang="en-GB" dirty="0"/>
              <a:t>A lot of schools do circulate the list of Healthy Holidays activities.</a:t>
            </a:r>
          </a:p>
          <a:p>
            <a:pPr marL="285750" indent="-285750">
              <a:buFont typeface="Arial" panose="020B0604020202020204" pitchFamily="34" charset="0"/>
              <a:buChar char="•"/>
            </a:pPr>
            <a:r>
              <a:rPr lang="en-GB" dirty="0"/>
              <a:t>Unique Ways and Family Voice Calderdale were also specifically referenced multiple times.</a:t>
            </a:r>
          </a:p>
          <a:p>
            <a:pPr marL="285750" indent="-285750">
              <a:buFont typeface="Arial" panose="020B0604020202020204" pitchFamily="34" charset="0"/>
              <a:buChar char="•"/>
            </a:pPr>
            <a:r>
              <a:rPr lang="en-GB" dirty="0"/>
              <a:t>The Council/Council website is one of the smaller methods of hearing about it.</a:t>
            </a:r>
          </a:p>
          <a:p>
            <a:pPr marL="285750" indent="-285750">
              <a:buFont typeface="Arial" panose="020B0604020202020204" pitchFamily="34" charset="0"/>
              <a:buChar char="•"/>
            </a:pPr>
            <a:r>
              <a:rPr lang="en-GB" dirty="0"/>
              <a:t>Could more be done from a Council communications perspective?</a:t>
            </a:r>
          </a:p>
        </p:txBody>
      </p:sp>
    </p:spTree>
    <p:extLst>
      <p:ext uri="{BB962C8B-B14F-4D97-AF65-F5344CB8AC3E}">
        <p14:creationId xmlns:p14="http://schemas.microsoft.com/office/powerpoint/2010/main" val="1376697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3" y="350700"/>
            <a:ext cx="11854953"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7DF0B3D3-4BB1-4D93-9A8B-0BF0D6A81CA8}"/>
              </a:ext>
            </a:extLst>
          </p:cNvPr>
          <p:cNvSpPr txBox="1"/>
          <p:nvPr/>
        </p:nvSpPr>
        <p:spPr>
          <a:xfrm>
            <a:off x="94392" y="453894"/>
            <a:ext cx="11854952" cy="400110"/>
          </a:xfrm>
          <a:prstGeom prst="rect">
            <a:avLst/>
          </a:prstGeom>
          <a:noFill/>
        </p:spPr>
        <p:txBody>
          <a:bodyPr wrap="square">
            <a:spAutoFit/>
          </a:bodyPr>
          <a:lstStyle/>
          <a:p>
            <a:r>
              <a:rPr lang="en-GB" sz="2000" dirty="0">
                <a:solidFill>
                  <a:schemeClr val="bg1"/>
                </a:solidFill>
                <a:latin typeface="Arial Black" panose="020B0A04020102020204" pitchFamily="34" charset="0"/>
              </a:rPr>
              <a:t>Q3 – Did you access the Healthy Holidays scheme for a child with SEND this year?</a:t>
            </a:r>
          </a:p>
        </p:txBody>
      </p:sp>
      <p:pic>
        <p:nvPicPr>
          <p:cNvPr id="3" name="Picture 2">
            <a:extLst>
              <a:ext uri="{FF2B5EF4-FFF2-40B4-BE49-F238E27FC236}">
                <a16:creationId xmlns:a16="http://schemas.microsoft.com/office/drawing/2014/main" id="{73AA5DD5-6A52-4F8D-95A8-C8D3CA4C6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51" y="957191"/>
            <a:ext cx="8069803" cy="5459994"/>
          </a:xfrm>
          <a:prstGeom prst="rect">
            <a:avLst/>
          </a:prstGeom>
        </p:spPr>
      </p:pic>
      <p:sp>
        <p:nvSpPr>
          <p:cNvPr id="4" name="TextBox 3">
            <a:extLst>
              <a:ext uri="{FF2B5EF4-FFF2-40B4-BE49-F238E27FC236}">
                <a16:creationId xmlns:a16="http://schemas.microsoft.com/office/drawing/2014/main" id="{BF1A810B-257E-443A-80DF-5FBF027EA3E6}"/>
              </a:ext>
            </a:extLst>
          </p:cNvPr>
          <p:cNvSpPr txBox="1"/>
          <p:nvPr/>
        </p:nvSpPr>
        <p:spPr>
          <a:xfrm>
            <a:off x="8389398" y="1065320"/>
            <a:ext cx="3559946" cy="4524315"/>
          </a:xfrm>
          <a:prstGeom prst="rect">
            <a:avLst/>
          </a:prstGeom>
          <a:noFill/>
        </p:spPr>
        <p:txBody>
          <a:bodyPr wrap="square" rtlCol="0">
            <a:spAutoFit/>
          </a:bodyPr>
          <a:lstStyle/>
          <a:p>
            <a:pPr marL="285750" indent="-285750">
              <a:buFont typeface="Arial" panose="020B0604020202020204" pitchFamily="34" charset="0"/>
              <a:buChar char="•"/>
            </a:pPr>
            <a:r>
              <a:rPr lang="en-GB" dirty="0"/>
              <a:t>Interesting to look at the disparity between the numbers who accessed the scheme vs those who were aware of the scheme.</a:t>
            </a:r>
          </a:p>
          <a:p>
            <a:pPr marL="285750" indent="-285750">
              <a:buFont typeface="Arial" panose="020B0604020202020204" pitchFamily="34" charset="0"/>
              <a:buChar char="•"/>
            </a:pPr>
            <a:r>
              <a:rPr lang="en-GB" dirty="0"/>
              <a:t>44 had heard of the scheme, but only 16 had used the scheme this year.</a:t>
            </a:r>
          </a:p>
          <a:p>
            <a:pPr marL="285750" indent="-285750">
              <a:buFont typeface="Arial" panose="020B0604020202020204" pitchFamily="34" charset="0"/>
              <a:buChar char="•"/>
            </a:pPr>
            <a:r>
              <a:rPr lang="en-GB" dirty="0"/>
              <a:t>This is a drop off of 28, or 64%, when you compare those who accessed vs those who were aware.</a:t>
            </a:r>
          </a:p>
          <a:p>
            <a:pPr marL="285750" indent="-285750">
              <a:buFont typeface="Arial" panose="020B0604020202020204" pitchFamily="34" charset="0"/>
              <a:buChar char="•"/>
            </a:pPr>
            <a:r>
              <a:rPr lang="en-GB" dirty="0"/>
              <a:t>There will, of course, be various reasons for this which are covered in the rest of the survey results.</a:t>
            </a:r>
          </a:p>
        </p:txBody>
      </p:sp>
    </p:spTree>
    <p:extLst>
      <p:ext uri="{BB962C8B-B14F-4D97-AF65-F5344CB8AC3E}">
        <p14:creationId xmlns:p14="http://schemas.microsoft.com/office/powerpoint/2010/main" val="2043929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3" y="350702"/>
            <a:ext cx="12192000"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FFF712CE-7CB2-4882-A507-99E9621E1687}"/>
              </a:ext>
            </a:extLst>
          </p:cNvPr>
          <p:cNvSpPr txBox="1"/>
          <p:nvPr/>
        </p:nvSpPr>
        <p:spPr>
          <a:xfrm>
            <a:off x="3" y="469281"/>
            <a:ext cx="12191997" cy="369332"/>
          </a:xfrm>
          <a:prstGeom prst="rect">
            <a:avLst/>
          </a:prstGeom>
          <a:noFill/>
        </p:spPr>
        <p:txBody>
          <a:bodyPr wrap="square">
            <a:spAutoFit/>
          </a:bodyPr>
          <a:lstStyle/>
          <a:p>
            <a:r>
              <a:rPr lang="en-GB" dirty="0">
                <a:solidFill>
                  <a:schemeClr val="bg1"/>
                </a:solidFill>
                <a:latin typeface="Arial Black" panose="020B0A04020102020204" pitchFamily="34" charset="0"/>
              </a:rPr>
              <a:t>Q4 – Have you accessed the Healthy Holidays scheme for a child with SEND in previous years?</a:t>
            </a:r>
          </a:p>
        </p:txBody>
      </p:sp>
      <p:pic>
        <p:nvPicPr>
          <p:cNvPr id="3" name="Picture 2">
            <a:extLst>
              <a:ext uri="{FF2B5EF4-FFF2-40B4-BE49-F238E27FC236}">
                <a16:creationId xmlns:a16="http://schemas.microsoft.com/office/drawing/2014/main" id="{3D290E45-0BE6-4FF6-B163-C4E119BD3F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70" y="1044753"/>
            <a:ext cx="7588107" cy="5343965"/>
          </a:xfrm>
          <a:prstGeom prst="rect">
            <a:avLst/>
          </a:prstGeom>
        </p:spPr>
      </p:pic>
      <p:sp>
        <p:nvSpPr>
          <p:cNvPr id="4" name="TextBox 3">
            <a:extLst>
              <a:ext uri="{FF2B5EF4-FFF2-40B4-BE49-F238E27FC236}">
                <a16:creationId xmlns:a16="http://schemas.microsoft.com/office/drawing/2014/main" id="{A7A4F7D9-9B4C-4666-9797-55E81ECB3487}"/>
              </a:ext>
            </a:extLst>
          </p:cNvPr>
          <p:cNvSpPr txBox="1"/>
          <p:nvPr/>
        </p:nvSpPr>
        <p:spPr>
          <a:xfrm>
            <a:off x="8034291" y="1162975"/>
            <a:ext cx="3959639" cy="4524315"/>
          </a:xfrm>
          <a:prstGeom prst="rect">
            <a:avLst/>
          </a:prstGeom>
          <a:noFill/>
        </p:spPr>
        <p:txBody>
          <a:bodyPr wrap="square" rtlCol="0">
            <a:spAutoFit/>
          </a:bodyPr>
          <a:lstStyle/>
          <a:p>
            <a:pPr marL="285750" indent="-285750">
              <a:buFont typeface="Arial" panose="020B0604020202020204" pitchFamily="34" charset="0"/>
              <a:buChar char="•"/>
            </a:pPr>
            <a:r>
              <a:rPr lang="en-GB" dirty="0"/>
              <a:t>So, we still have 27 who have never accessed the Healthy Holidays scheme.</a:t>
            </a:r>
          </a:p>
          <a:p>
            <a:pPr marL="285750" indent="-285750">
              <a:buFont typeface="Arial" panose="020B0604020202020204" pitchFamily="34" charset="0"/>
              <a:buChar char="•"/>
            </a:pPr>
            <a:r>
              <a:rPr lang="en-GB" dirty="0"/>
              <a:t>This includes 5 who have not heard of the scheme (the other 1 did not complete the survey).</a:t>
            </a:r>
          </a:p>
          <a:p>
            <a:pPr marL="285750" indent="-285750">
              <a:buFont typeface="Arial" panose="020B0604020202020204" pitchFamily="34" charset="0"/>
              <a:buChar char="•"/>
            </a:pPr>
            <a:r>
              <a:rPr lang="en-GB" dirty="0"/>
              <a:t>This leaves 22/44 who have accessed the scheme at one point, or 50%.</a:t>
            </a:r>
          </a:p>
          <a:p>
            <a:pPr marL="285750" indent="-285750">
              <a:buFont typeface="Arial" panose="020B0604020202020204" pitchFamily="34" charset="0"/>
              <a:buChar char="•"/>
            </a:pPr>
            <a:r>
              <a:rPr lang="en-GB" dirty="0"/>
              <a:t>This also means there were 6 Families who accessed it in previous years, but not this year.</a:t>
            </a:r>
          </a:p>
          <a:p>
            <a:pPr marL="285750" indent="-285750">
              <a:buFont typeface="Arial" panose="020B0604020202020204" pitchFamily="34" charset="0"/>
              <a:buChar char="•"/>
            </a:pPr>
            <a:r>
              <a:rPr lang="en-GB" dirty="0"/>
              <a:t>This is a drop off of 27%.</a:t>
            </a:r>
          </a:p>
          <a:p>
            <a:pPr marL="285750" indent="-285750">
              <a:buFont typeface="Arial" panose="020B0604020202020204" pitchFamily="34" charset="0"/>
              <a:buChar char="•"/>
            </a:pPr>
            <a:r>
              <a:rPr lang="en-GB" dirty="0"/>
              <a:t>We made sure to specifically ask why there was less people accessing Healthy Holidays this year when compared with previous years.</a:t>
            </a:r>
          </a:p>
        </p:txBody>
      </p:sp>
    </p:spTree>
    <p:extLst>
      <p:ext uri="{BB962C8B-B14F-4D97-AF65-F5344CB8AC3E}">
        <p14:creationId xmlns:p14="http://schemas.microsoft.com/office/powerpoint/2010/main" val="3088862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3" y="350705"/>
            <a:ext cx="12191999"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25398656-DFD0-48DA-9D2E-C48F0AD5E22B}"/>
              </a:ext>
            </a:extLst>
          </p:cNvPr>
          <p:cNvSpPr txBox="1"/>
          <p:nvPr/>
        </p:nvSpPr>
        <p:spPr>
          <a:xfrm>
            <a:off x="3" y="330787"/>
            <a:ext cx="12191997" cy="646331"/>
          </a:xfrm>
          <a:prstGeom prst="rect">
            <a:avLst/>
          </a:prstGeom>
          <a:noFill/>
        </p:spPr>
        <p:txBody>
          <a:bodyPr wrap="square">
            <a:spAutoFit/>
          </a:bodyPr>
          <a:lstStyle/>
          <a:p>
            <a:r>
              <a:rPr lang="en-GB" dirty="0">
                <a:solidFill>
                  <a:schemeClr val="bg1"/>
                </a:solidFill>
                <a:latin typeface="Arial Black" panose="020B0A04020102020204" pitchFamily="34" charset="0"/>
              </a:rPr>
              <a:t>Q5 – If you have accessed the Healthy Holidays scheme in previous years, but not this year, why was this?</a:t>
            </a:r>
          </a:p>
        </p:txBody>
      </p:sp>
      <p:sp>
        <p:nvSpPr>
          <p:cNvPr id="2" name="TextBox 1">
            <a:extLst>
              <a:ext uri="{FF2B5EF4-FFF2-40B4-BE49-F238E27FC236}">
                <a16:creationId xmlns:a16="http://schemas.microsoft.com/office/drawing/2014/main" id="{6C80DFC2-FA96-43D6-8033-92110F8DFBDD}"/>
              </a:ext>
            </a:extLst>
          </p:cNvPr>
          <p:cNvSpPr txBox="1"/>
          <p:nvPr/>
        </p:nvSpPr>
        <p:spPr>
          <a:xfrm>
            <a:off x="159798" y="1100831"/>
            <a:ext cx="11762913" cy="5109091"/>
          </a:xfrm>
          <a:prstGeom prst="rect">
            <a:avLst/>
          </a:prstGeom>
          <a:noFill/>
        </p:spPr>
        <p:txBody>
          <a:bodyPr wrap="square" rtlCol="0">
            <a:spAutoFit/>
          </a:bodyPr>
          <a:lstStyle/>
          <a:p>
            <a:pPr marL="285750" indent="-285750">
              <a:buFont typeface="Arial" panose="020B0604020202020204" pitchFamily="34" charset="0"/>
              <a:buChar char="•"/>
            </a:pPr>
            <a:r>
              <a:rPr lang="en-GB" sz="2200" dirty="0"/>
              <a:t>“ They have no knowledge of SEND and how to manage the children with additional needs.”</a:t>
            </a:r>
          </a:p>
          <a:p>
            <a:pPr marL="285750" indent="-285750">
              <a:buFont typeface="Arial" panose="020B0604020202020204" pitchFamily="34" charset="0"/>
              <a:buChar char="•"/>
            </a:pPr>
            <a:r>
              <a:rPr lang="en-GB" sz="2200" dirty="0"/>
              <a:t>“Because it wasn't offered this time, not sure how to sign up directly as the pastoral team from his primary school arranged everything last time. Now he's at high school and no mentioning of this.”</a:t>
            </a:r>
          </a:p>
          <a:p>
            <a:pPr marL="285750" indent="-285750">
              <a:buFont typeface="Arial" panose="020B0604020202020204" pitchFamily="34" charset="0"/>
              <a:buChar char="•"/>
            </a:pPr>
            <a:r>
              <a:rPr lang="en-GB" sz="2200" dirty="0"/>
              <a:t>“Because the setting was not accessible or equipped to deal with my sons needs, he really struggled and was asked to do things that are common triggers for autistic children such as waiting for food and being made to queue. He was told not to come back via staff who informed another parent?!”</a:t>
            </a:r>
          </a:p>
          <a:p>
            <a:pPr marL="285750" indent="-285750">
              <a:buFont typeface="Arial" panose="020B0604020202020204" pitchFamily="34" charset="0"/>
              <a:buChar char="•"/>
            </a:pPr>
            <a:r>
              <a:rPr lang="en-GB" sz="2200" dirty="0"/>
              <a:t>“Not suitable for SEN children. Contacted the Healthy Holidays Scheme, was not able to provide any information about SEN suitable activities.”</a:t>
            </a:r>
          </a:p>
          <a:p>
            <a:pPr marL="285750" indent="-285750">
              <a:buFont typeface="Arial" panose="020B0604020202020204" pitchFamily="34" charset="0"/>
              <a:buChar char="•"/>
            </a:pPr>
            <a:r>
              <a:rPr lang="en-GB" sz="2200" dirty="0"/>
              <a:t>“Because apparently [the Child/Young Person is] too old. [They are] 12 and [have] autism and </a:t>
            </a:r>
            <a:r>
              <a:rPr lang="en-GB" sz="2200" dirty="0" err="1"/>
              <a:t>adhd</a:t>
            </a:r>
            <a:r>
              <a:rPr lang="en-GB" sz="2200" dirty="0"/>
              <a:t>. I can't leave [them] at home whilst I work so now having to find someone to watch [them] as when I went to book [them] on it said [they were] too old.”</a:t>
            </a:r>
          </a:p>
          <a:p>
            <a:pPr marL="285750" indent="-285750">
              <a:buFont typeface="Arial" panose="020B0604020202020204" pitchFamily="34" charset="0"/>
              <a:buChar char="•"/>
            </a:pPr>
            <a:r>
              <a:rPr lang="en-GB" sz="2200" dirty="0"/>
              <a:t>“Because they did not do the things offered, they advertised as lots of things including baking, but didn’t do them, the activity’s they did were all aimed at boys.”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89363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3" y="350705"/>
            <a:ext cx="12191999"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A0CA35DB-562E-4467-9F05-03C443D9659E}"/>
              </a:ext>
            </a:extLst>
          </p:cNvPr>
          <p:cNvSpPr txBox="1"/>
          <p:nvPr/>
        </p:nvSpPr>
        <p:spPr>
          <a:xfrm>
            <a:off x="124287" y="350704"/>
            <a:ext cx="11860567" cy="861774"/>
          </a:xfrm>
          <a:prstGeom prst="rect">
            <a:avLst/>
          </a:prstGeom>
          <a:noFill/>
        </p:spPr>
        <p:txBody>
          <a:bodyPr wrap="square" rtlCol="0">
            <a:spAutoFit/>
          </a:bodyPr>
          <a:lstStyle/>
          <a:p>
            <a:r>
              <a:rPr lang="en-GB" sz="1600" dirty="0">
                <a:solidFill>
                  <a:schemeClr val="bg1"/>
                </a:solidFill>
                <a:latin typeface="Arial Black" panose="020B0A04020102020204" pitchFamily="34" charset="0"/>
              </a:rPr>
              <a:t>Q6 - If you have accessed the Healthy Holidays scheme for a child with SEND this summer, how would you rate your experience (0-10)? Please leave any additional comments about your experience.</a:t>
            </a:r>
          </a:p>
          <a:p>
            <a:endParaRPr lang="en-GB" dirty="0"/>
          </a:p>
        </p:txBody>
      </p:sp>
      <p:sp>
        <p:nvSpPr>
          <p:cNvPr id="5" name="TextBox 4">
            <a:extLst>
              <a:ext uri="{FF2B5EF4-FFF2-40B4-BE49-F238E27FC236}">
                <a16:creationId xmlns:a16="http://schemas.microsoft.com/office/drawing/2014/main" id="{013AFB9E-060D-49F0-8D24-FDB1D146288F}"/>
              </a:ext>
            </a:extLst>
          </p:cNvPr>
          <p:cNvSpPr txBox="1"/>
          <p:nvPr/>
        </p:nvSpPr>
        <p:spPr>
          <a:xfrm>
            <a:off x="7057749" y="1091954"/>
            <a:ext cx="5134252" cy="3416320"/>
          </a:xfrm>
          <a:prstGeom prst="rect">
            <a:avLst/>
          </a:prstGeom>
          <a:noFill/>
        </p:spPr>
        <p:txBody>
          <a:bodyPr wrap="square" rtlCol="0">
            <a:spAutoFit/>
          </a:bodyPr>
          <a:lstStyle/>
          <a:p>
            <a:pPr marL="285750" indent="-285750">
              <a:buFont typeface="Arial" panose="020B0604020202020204" pitchFamily="34" charset="0"/>
              <a:buChar char="•"/>
            </a:pPr>
            <a:r>
              <a:rPr lang="en-GB" dirty="0"/>
              <a:t>Of those who scored it, there were a couple of outliers on 1/10, who had a very poor perspective. This was 10% of respondents.</a:t>
            </a:r>
          </a:p>
          <a:p>
            <a:pPr marL="285750" indent="-285750">
              <a:buFont typeface="Arial" panose="020B0604020202020204" pitchFamily="34" charset="0"/>
              <a:buChar char="•"/>
            </a:pPr>
            <a:r>
              <a:rPr lang="en-GB" dirty="0"/>
              <a:t>The remaining 90% were all scores of 5 and above.</a:t>
            </a:r>
          </a:p>
          <a:p>
            <a:pPr marL="285750" indent="-285750">
              <a:buFont typeface="Arial" panose="020B0604020202020204" pitchFamily="34" charset="0"/>
              <a:buChar char="•"/>
            </a:pPr>
            <a:r>
              <a:rPr lang="en-GB" dirty="0"/>
              <a:t>70% were scores of 7 and above.</a:t>
            </a:r>
          </a:p>
          <a:p>
            <a:pPr marL="285750" indent="-285750">
              <a:buFont typeface="Arial" panose="020B0604020202020204" pitchFamily="34" charset="0"/>
              <a:buChar char="•"/>
            </a:pPr>
            <a:r>
              <a:rPr lang="en-GB" dirty="0"/>
              <a:t>If you use the ‘Net Promoter Rating’, you have 30% as ‘Detractors’, 20% as ‘Passives’ and 50% of ‘Promoters’.</a:t>
            </a:r>
          </a:p>
          <a:p>
            <a:pPr marL="285750" indent="-285750">
              <a:buFont typeface="Arial" panose="020B0604020202020204" pitchFamily="34" charset="0"/>
              <a:buChar char="•"/>
            </a:pPr>
            <a:r>
              <a:rPr lang="en-GB" dirty="0"/>
              <a:t>This gives a Net Promoter Score of +20; scores over 0 are considered good.</a:t>
            </a:r>
          </a:p>
          <a:p>
            <a:pPr marL="285750" indent="-285750">
              <a:buFont typeface="Arial" panose="020B0604020202020204" pitchFamily="34" charset="0"/>
              <a:buChar char="•"/>
            </a:pPr>
            <a:r>
              <a:rPr lang="en-GB" dirty="0"/>
              <a:t>Additional comments are on the next slides.</a:t>
            </a:r>
          </a:p>
        </p:txBody>
      </p:sp>
      <p:graphicFrame>
        <p:nvGraphicFramePr>
          <p:cNvPr id="9" name="Chart 8">
            <a:extLst>
              <a:ext uri="{FF2B5EF4-FFF2-40B4-BE49-F238E27FC236}">
                <a16:creationId xmlns:a16="http://schemas.microsoft.com/office/drawing/2014/main" id="{D8AB7141-22B4-48E2-BA2C-727B28660CDF}"/>
              </a:ext>
            </a:extLst>
          </p:cNvPr>
          <p:cNvGraphicFramePr>
            <a:graphicFrameLocks/>
          </p:cNvGraphicFramePr>
          <p:nvPr>
            <p:extLst>
              <p:ext uri="{D42A27DB-BD31-4B8C-83A1-F6EECF244321}">
                <p14:modId xmlns:p14="http://schemas.microsoft.com/office/powerpoint/2010/main" val="2915378036"/>
              </p:ext>
            </p:extLst>
          </p:nvPr>
        </p:nvGraphicFramePr>
        <p:xfrm>
          <a:off x="124288" y="987257"/>
          <a:ext cx="6933460" cy="5372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18511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10406</TotalTime>
  <Words>2924</Words>
  <Application>Microsoft Office PowerPoint</Application>
  <PresentationFormat>Widescreen</PresentationFormat>
  <Paragraphs>162</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Reynolds</dc:creator>
  <cp:lastModifiedBy>Family Voice</cp:lastModifiedBy>
  <cp:revision>80</cp:revision>
  <dcterms:created xsi:type="dcterms:W3CDTF">2022-08-23T11:24:38Z</dcterms:created>
  <dcterms:modified xsi:type="dcterms:W3CDTF">2024-10-31T14:21:11Z</dcterms:modified>
</cp:coreProperties>
</file>