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6" r:id="rId2"/>
    <p:sldId id="257" r:id="rId3"/>
    <p:sldId id="258" r:id="rId4"/>
    <p:sldId id="297" r:id="rId5"/>
    <p:sldId id="308" r:id="rId6"/>
    <p:sldId id="309" r:id="rId7"/>
    <p:sldId id="310" r:id="rId8"/>
    <p:sldId id="311" r:id="rId9"/>
    <p:sldId id="306" r:id="rId10"/>
    <p:sldId id="30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9DD9"/>
    <a:srgbClr val="FAB400"/>
    <a:srgbClr val="E30613"/>
    <a:srgbClr val="3FA535"/>
    <a:srgbClr val="801538"/>
    <a:srgbClr val="F37238"/>
    <a:srgbClr val="0B79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B6AB85-6170-4D2E-8389-F6E01CB50629}" type="datetimeFigureOut">
              <a:rPr lang="en-GB" smtClean="0"/>
              <a:t>30/10/2024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9724B3-8BA5-4507-8B12-3E172A5C87C1}" type="slidenum">
              <a:rPr lang="en-GB" smtClean="0"/>
              <a:t>‹#›</a:t>
            </a:fld>
            <a:endParaRPr lang="en-GB"/>
          </a:p>
        </p:txBody>
      </p:sp>
    </p:spTree>
    <p:extLst>
      <p:ext uri="{BB962C8B-B14F-4D97-AF65-F5344CB8AC3E}">
        <p14:creationId xmlns:p14="http://schemas.microsoft.com/office/powerpoint/2010/main" val="1104839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Locality of Respondents</a:t>
            </a:r>
          </a:p>
          <a:p>
            <a:endParaRPr lang="en-US" dirty="0"/>
          </a:p>
          <a:p>
            <a:r>
              <a:rPr lang="en-US" dirty="0"/>
              <a:t>Outside Calderdale – 5 which represents 2%</a:t>
            </a:r>
          </a:p>
          <a:p>
            <a:r>
              <a:rPr lang="en-US" dirty="0"/>
              <a:t>Lower Valley – 73 which represents 27%</a:t>
            </a:r>
          </a:p>
          <a:p>
            <a:r>
              <a:rPr lang="en-US" dirty="0"/>
              <a:t>Upper Valley – 52 which represents 19%</a:t>
            </a:r>
          </a:p>
          <a:p>
            <a:r>
              <a:rPr lang="en-US" dirty="0"/>
              <a:t>Halifax North &amp; East – 86 which represents 31%</a:t>
            </a:r>
          </a:p>
          <a:p>
            <a:r>
              <a:rPr lang="en-US" dirty="0"/>
              <a:t>Halifax Central – 59 which represents 21%</a:t>
            </a:r>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3</a:t>
            </a:fld>
            <a:endParaRPr lang="en-GB"/>
          </a:p>
        </p:txBody>
      </p:sp>
    </p:spTree>
    <p:extLst>
      <p:ext uri="{BB962C8B-B14F-4D97-AF65-F5344CB8AC3E}">
        <p14:creationId xmlns:p14="http://schemas.microsoft.com/office/powerpoint/2010/main" val="1768816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4</a:t>
            </a:fld>
            <a:endParaRPr lang="en-GB"/>
          </a:p>
        </p:txBody>
      </p:sp>
    </p:spTree>
    <p:extLst>
      <p:ext uri="{BB962C8B-B14F-4D97-AF65-F5344CB8AC3E}">
        <p14:creationId xmlns:p14="http://schemas.microsoft.com/office/powerpoint/2010/main" val="3468650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5</a:t>
            </a:fld>
            <a:endParaRPr lang="en-GB"/>
          </a:p>
        </p:txBody>
      </p:sp>
    </p:spTree>
    <p:extLst>
      <p:ext uri="{BB962C8B-B14F-4D97-AF65-F5344CB8AC3E}">
        <p14:creationId xmlns:p14="http://schemas.microsoft.com/office/powerpoint/2010/main" val="4177712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6</a:t>
            </a:fld>
            <a:endParaRPr lang="en-GB"/>
          </a:p>
        </p:txBody>
      </p:sp>
    </p:spTree>
    <p:extLst>
      <p:ext uri="{BB962C8B-B14F-4D97-AF65-F5344CB8AC3E}">
        <p14:creationId xmlns:p14="http://schemas.microsoft.com/office/powerpoint/2010/main" val="2726817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7</a:t>
            </a:fld>
            <a:endParaRPr lang="en-GB"/>
          </a:p>
        </p:txBody>
      </p:sp>
    </p:spTree>
    <p:extLst>
      <p:ext uri="{BB962C8B-B14F-4D97-AF65-F5344CB8AC3E}">
        <p14:creationId xmlns:p14="http://schemas.microsoft.com/office/powerpoint/2010/main" val="4043415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8</a:t>
            </a:fld>
            <a:endParaRPr lang="en-GB"/>
          </a:p>
        </p:txBody>
      </p:sp>
    </p:spTree>
    <p:extLst>
      <p:ext uri="{BB962C8B-B14F-4D97-AF65-F5344CB8AC3E}">
        <p14:creationId xmlns:p14="http://schemas.microsoft.com/office/powerpoint/2010/main" val="1825722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9</a:t>
            </a:fld>
            <a:endParaRPr lang="en-GB"/>
          </a:p>
        </p:txBody>
      </p:sp>
    </p:spTree>
    <p:extLst>
      <p:ext uri="{BB962C8B-B14F-4D97-AF65-F5344CB8AC3E}">
        <p14:creationId xmlns:p14="http://schemas.microsoft.com/office/powerpoint/2010/main" val="3600958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9724B3-8BA5-4507-8B12-3E172A5C87C1}" type="slidenum">
              <a:rPr lang="en-GB" smtClean="0"/>
              <a:t>10</a:t>
            </a:fld>
            <a:endParaRPr lang="en-GB"/>
          </a:p>
        </p:txBody>
      </p:sp>
    </p:spTree>
    <p:extLst>
      <p:ext uri="{BB962C8B-B14F-4D97-AF65-F5344CB8AC3E}">
        <p14:creationId xmlns:p14="http://schemas.microsoft.com/office/powerpoint/2010/main" val="275643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484812-B5D1-412E-A3C4-DB4FA7C8AC64}" type="datetimeFigureOut">
              <a:rPr lang="en-GB" smtClean="0"/>
              <a:t>30/10/2024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63530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484812-B5D1-412E-A3C4-DB4FA7C8AC64}" type="datetimeFigureOut">
              <a:rPr lang="en-GB" smtClean="0"/>
              <a:t>30/10/2024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097919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484812-B5D1-412E-A3C4-DB4FA7C8AC64}" type="datetimeFigureOut">
              <a:rPr lang="en-GB" smtClean="0"/>
              <a:t>30/10/2024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47334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484812-B5D1-412E-A3C4-DB4FA7C8AC64}" type="datetimeFigureOut">
              <a:rPr lang="en-GB" smtClean="0"/>
              <a:t>30/10/2024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16329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484812-B5D1-412E-A3C4-DB4FA7C8AC64}" type="datetimeFigureOut">
              <a:rPr lang="en-GB" smtClean="0"/>
              <a:t>30/10/2024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264395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484812-B5D1-412E-A3C4-DB4FA7C8AC64}" type="datetimeFigureOut">
              <a:rPr lang="en-GB" smtClean="0"/>
              <a:t>30/10/2024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2609415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484812-B5D1-412E-A3C4-DB4FA7C8AC64}" type="datetimeFigureOut">
              <a:rPr lang="en-GB" smtClean="0"/>
              <a:t>30/10/2024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2325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484812-B5D1-412E-A3C4-DB4FA7C8AC64}" type="datetimeFigureOut">
              <a:rPr lang="en-GB" smtClean="0"/>
              <a:t>30/10/2024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1234882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484812-B5D1-412E-A3C4-DB4FA7C8AC64}" type="datetimeFigureOut">
              <a:rPr lang="en-GB" smtClean="0"/>
              <a:t>30/10/2024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486388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484812-B5D1-412E-A3C4-DB4FA7C8AC64}" type="datetimeFigureOut">
              <a:rPr lang="en-GB" smtClean="0"/>
              <a:t>30/10/2024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3397396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484812-B5D1-412E-A3C4-DB4FA7C8AC64}" type="datetimeFigureOut">
              <a:rPr lang="en-GB" smtClean="0"/>
              <a:t>30/10/2024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793E4-8E61-41CA-841C-97B85DE0F79C}" type="slidenum">
              <a:rPr lang="en-GB" smtClean="0"/>
              <a:t>‹#›</a:t>
            </a:fld>
            <a:endParaRPr lang="en-GB"/>
          </a:p>
        </p:txBody>
      </p:sp>
    </p:spTree>
    <p:extLst>
      <p:ext uri="{BB962C8B-B14F-4D97-AF65-F5344CB8AC3E}">
        <p14:creationId xmlns:p14="http://schemas.microsoft.com/office/powerpoint/2010/main" val="298567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84812-B5D1-412E-A3C4-DB4FA7C8AC64}" type="datetimeFigureOut">
              <a:rPr lang="en-GB" smtClean="0"/>
              <a:t>30/10/2024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3793E4-8E61-41CA-841C-97B85DE0F79C}" type="slidenum">
              <a:rPr lang="en-GB" smtClean="0"/>
              <a:t>‹#›</a:t>
            </a:fld>
            <a:endParaRPr lang="en-GB"/>
          </a:p>
        </p:txBody>
      </p:sp>
    </p:spTree>
    <p:extLst>
      <p:ext uri="{BB962C8B-B14F-4D97-AF65-F5344CB8AC3E}">
        <p14:creationId xmlns:p14="http://schemas.microsoft.com/office/powerpoint/2010/main" val="15889680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029E387-2A9B-D59F-AF81-0DE058A3CF58}"/>
              </a:ext>
            </a:extLst>
          </p:cNvPr>
          <p:cNvSpPr/>
          <p:nvPr/>
        </p:nvSpPr>
        <p:spPr>
          <a:xfrm>
            <a:off x="-1" y="4491728"/>
            <a:ext cx="12191999" cy="1313821"/>
          </a:xfrm>
          <a:prstGeom prst="rect">
            <a:avLst/>
          </a:prstGeom>
        </p:spPr>
        <p:txBody>
          <a:bodyPr wrap="square" lIns="91440" tIns="45720" rIns="91440" bIns="45720" anchor="ctr">
            <a:spAutoFit/>
          </a:bodyPr>
          <a:lstStyle/>
          <a:p>
            <a:pPr algn="ctr">
              <a:lnSpc>
                <a:spcPct val="107000"/>
              </a:lnSpc>
              <a:spcAft>
                <a:spcPts val="800"/>
              </a:spcAft>
              <a:tabLst>
                <a:tab pos="3009900" algn="l"/>
              </a:tabLst>
            </a:pPr>
            <a:r>
              <a:rPr lang="en-GB" sz="8000" b="1" dirty="0">
                <a:solidFill>
                  <a:srgbClr val="1D9DD9"/>
                </a:solidFill>
                <a:effectLst/>
                <a:latin typeface="Arial" panose="020B0604020202020204" pitchFamily="34" charset="0"/>
                <a:ea typeface="Calibri" panose="020F0502020204030204" pitchFamily="34" charset="0"/>
                <a:cs typeface="Times New Roman" panose="02020603050405020304" pitchFamily="18" charset="0"/>
              </a:rPr>
              <a:t>Mediation Survey 2024</a:t>
            </a:r>
            <a:endParaRPr lang="en-GB" sz="8000" dirty="0">
              <a:solidFill>
                <a:srgbClr val="1D9DD9"/>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B720628F-5C8C-5278-5BD0-F09A6ABA9B3D}"/>
              </a:ext>
            </a:extLst>
          </p:cNvPr>
          <p:cNvSpPr/>
          <p:nvPr/>
        </p:nvSpPr>
        <p:spPr>
          <a:xfrm>
            <a:off x="-1" y="0"/>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8B773418-1D80-4BFB-8B2C-283CD63B90EF}"/>
              </a:ext>
            </a:extLst>
          </p:cNvPr>
          <p:cNvSpPr/>
          <p:nvPr/>
        </p:nvSpPr>
        <p:spPr>
          <a:xfrm>
            <a:off x="-3" y="6494106"/>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B1882330-E642-41D3-A1AC-21F1DF65EF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5760" y="791189"/>
            <a:ext cx="7520473" cy="3175492"/>
          </a:xfrm>
          <a:prstGeom prst="rect">
            <a:avLst/>
          </a:prstGeom>
        </p:spPr>
      </p:pic>
    </p:spTree>
    <p:extLst>
      <p:ext uri="{BB962C8B-B14F-4D97-AF65-F5344CB8AC3E}">
        <p14:creationId xmlns:p14="http://schemas.microsoft.com/office/powerpoint/2010/main" val="642857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2" y="350706"/>
            <a:ext cx="4721292"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Rectangle 1">
            <a:extLst>
              <a:ext uri="{FF2B5EF4-FFF2-40B4-BE49-F238E27FC236}">
                <a16:creationId xmlns:a16="http://schemas.microsoft.com/office/drawing/2014/main" id="{6A50DBD8-70E9-4C06-942C-9F1E35C51A07}"/>
              </a:ext>
            </a:extLst>
          </p:cNvPr>
          <p:cNvSpPr/>
          <p:nvPr/>
        </p:nvSpPr>
        <p:spPr>
          <a:xfrm>
            <a:off x="488121" y="957189"/>
            <a:ext cx="10884024" cy="5632311"/>
          </a:xfrm>
          <a:prstGeom prst="rect">
            <a:avLst/>
          </a:prstGeom>
        </p:spPr>
        <p:txBody>
          <a:bodyPr wrap="square">
            <a:spAutoFit/>
          </a:bodyPr>
          <a:lstStyle/>
          <a:p>
            <a:endParaRPr lang="en-US" b="1" dirty="0">
              <a:solidFill>
                <a:srgbClr val="801538"/>
              </a:solidFill>
            </a:endParaRPr>
          </a:p>
          <a:p>
            <a:endParaRPr lang="en-US" b="1" dirty="0">
              <a:solidFill>
                <a:srgbClr val="801538"/>
              </a:solidFill>
            </a:endParaRPr>
          </a:p>
          <a:p>
            <a:br>
              <a:rPr lang="en-US" dirty="0">
                <a:ln w="0"/>
                <a:solidFill>
                  <a:srgbClr val="0B7978"/>
                </a:solidFill>
                <a:effectLst>
                  <a:outerShdw blurRad="38100" dist="19050" dir="2700000" algn="tl" rotWithShape="0">
                    <a:schemeClr val="dk1">
                      <a:alpha val="40000"/>
                    </a:schemeClr>
                  </a:outerShdw>
                </a:effectLst>
                <a:latin typeface="Arial Black" panose="020B0A04020102020204" pitchFamily="34" charset="0"/>
              </a:rPr>
            </a:br>
            <a:endParaRPr lang="en-US" dirty="0">
              <a:ln w="0"/>
              <a:solidFill>
                <a:srgbClr val="0B7978"/>
              </a:solidFill>
              <a:effectLst>
                <a:outerShdw blurRad="38100" dist="19050" dir="2700000" algn="tl" rotWithShape="0">
                  <a:schemeClr val="dk1">
                    <a:alpha val="40000"/>
                  </a:schemeClr>
                </a:outerShdw>
              </a:effectLst>
              <a:latin typeface="Arial Black" panose="020B0A04020102020204" pitchFamily="34" charset="0"/>
            </a:endParaRPr>
          </a:p>
          <a:p>
            <a:r>
              <a:rPr lang="en-US" sz="2000" dirty="0">
                <a:ln w="0"/>
                <a:solidFill>
                  <a:srgbClr val="1D9DD9"/>
                </a:solidFill>
                <a:effectLst>
                  <a:outerShdw blurRad="38100" dist="19050" dir="2700000" algn="tl" rotWithShape="0">
                    <a:schemeClr val="dk1">
                      <a:alpha val="40000"/>
                    </a:schemeClr>
                  </a:outerShdw>
                </a:effectLst>
              </a:rPr>
              <a:t>Leah Webster</a:t>
            </a:r>
          </a:p>
          <a:p>
            <a:r>
              <a:rPr lang="en-US" sz="2000" dirty="0">
                <a:ln w="0"/>
                <a:solidFill>
                  <a:srgbClr val="3FA535"/>
                </a:solidFill>
                <a:effectLst>
                  <a:outerShdw blurRad="38100" dist="19050" dir="2700000" algn="tl" rotWithShape="0">
                    <a:schemeClr val="dk1">
                      <a:alpha val="40000"/>
                    </a:schemeClr>
                  </a:outerShdw>
                </a:effectLst>
              </a:rPr>
              <a:t>Family Voice </a:t>
            </a:r>
            <a:r>
              <a:rPr lang="en-US" sz="2000" dirty="0" err="1">
                <a:ln w="0"/>
                <a:solidFill>
                  <a:srgbClr val="3FA535"/>
                </a:solidFill>
                <a:effectLst>
                  <a:outerShdw blurRad="38100" dist="19050" dir="2700000" algn="tl" rotWithShape="0">
                    <a:schemeClr val="dk1">
                      <a:alpha val="40000"/>
                    </a:schemeClr>
                  </a:outerShdw>
                </a:effectLst>
              </a:rPr>
              <a:t>Calderdale</a:t>
            </a:r>
            <a:r>
              <a:rPr lang="en-US" sz="2000" dirty="0">
                <a:ln w="0"/>
                <a:solidFill>
                  <a:srgbClr val="3FA535"/>
                </a:solidFill>
                <a:effectLst>
                  <a:outerShdw blurRad="38100" dist="19050" dir="2700000" algn="tl" rotWithShape="0">
                    <a:schemeClr val="dk1">
                      <a:alpha val="40000"/>
                    </a:schemeClr>
                  </a:outerShdw>
                </a:effectLst>
              </a:rPr>
              <a:t> – Volunteer Chair</a:t>
            </a:r>
          </a:p>
          <a:p>
            <a:r>
              <a:rPr lang="en-US" sz="2000" b="1" dirty="0">
                <a:ln w="0"/>
                <a:solidFill>
                  <a:srgbClr val="E30613"/>
                </a:solidFill>
                <a:effectLst>
                  <a:outerShdw blurRad="38100" dist="19050" dir="2700000" algn="tl" rotWithShape="0">
                    <a:schemeClr val="dk1">
                      <a:alpha val="40000"/>
                    </a:schemeClr>
                  </a:outerShdw>
                </a:effectLst>
              </a:rPr>
              <a:t>Leah.webster@uniqueways.org.uk</a:t>
            </a:r>
          </a:p>
          <a:p>
            <a:endParaRPr lang="en-US" sz="2400" dirty="0">
              <a:ln w="0"/>
              <a:solidFill>
                <a:srgbClr val="1D9DD9"/>
              </a:solidFill>
              <a:effectLst>
                <a:outerShdw blurRad="38100" dist="19050" dir="2700000" algn="tl" rotWithShape="0">
                  <a:schemeClr val="dk1">
                    <a:alpha val="40000"/>
                  </a:schemeClr>
                </a:outerShdw>
              </a:effectLst>
            </a:endParaRPr>
          </a:p>
          <a:p>
            <a:endParaRPr lang="en-US" sz="2400" dirty="0">
              <a:ln w="0"/>
              <a:solidFill>
                <a:srgbClr val="1D9DD9"/>
              </a:solidFill>
              <a:effectLst>
                <a:outerShdw blurRad="38100" dist="19050" dir="2700000" algn="tl" rotWithShape="0">
                  <a:schemeClr val="dk1">
                    <a:alpha val="40000"/>
                  </a:schemeClr>
                </a:outerShdw>
              </a:effectLst>
            </a:endParaRPr>
          </a:p>
          <a:p>
            <a:endParaRPr lang="en-US" sz="2400" dirty="0">
              <a:ln w="0"/>
              <a:solidFill>
                <a:srgbClr val="1D9DD9"/>
              </a:solidFill>
              <a:effectLst>
                <a:outerShdw blurRad="38100" dist="19050" dir="2700000" algn="tl" rotWithShape="0">
                  <a:schemeClr val="dk1">
                    <a:alpha val="40000"/>
                  </a:schemeClr>
                </a:outerShdw>
              </a:effectLst>
            </a:endParaRPr>
          </a:p>
          <a:p>
            <a:endParaRPr lang="en-US" sz="2000" dirty="0">
              <a:ln w="0"/>
              <a:solidFill>
                <a:srgbClr val="1D9DD9"/>
              </a:solidFill>
              <a:effectLst>
                <a:outerShdw blurRad="38100" dist="19050" dir="2700000" algn="tl" rotWithShape="0">
                  <a:schemeClr val="dk1">
                    <a:alpha val="40000"/>
                  </a:schemeClr>
                </a:outerShdw>
              </a:effectLst>
            </a:endParaRPr>
          </a:p>
          <a:p>
            <a:r>
              <a:rPr lang="en-US" sz="2000" dirty="0">
                <a:ln w="0"/>
                <a:solidFill>
                  <a:srgbClr val="1D9DD9"/>
                </a:solidFill>
                <a:effectLst>
                  <a:outerShdw blurRad="38100" dist="19050" dir="2700000" algn="tl" rotWithShape="0">
                    <a:schemeClr val="dk1">
                      <a:alpha val="40000"/>
                    </a:schemeClr>
                  </a:outerShdw>
                </a:effectLst>
              </a:rPr>
              <a:t>Joe Thompson</a:t>
            </a:r>
          </a:p>
          <a:p>
            <a:r>
              <a:rPr lang="en-US" sz="2000" dirty="0">
                <a:ln w="0"/>
                <a:solidFill>
                  <a:srgbClr val="3FA535"/>
                </a:solidFill>
                <a:effectLst>
                  <a:outerShdw blurRad="38100" dist="19050" dir="2700000" algn="tl" rotWithShape="0">
                    <a:schemeClr val="dk1">
                      <a:alpha val="40000"/>
                    </a:schemeClr>
                  </a:outerShdw>
                </a:effectLst>
              </a:rPr>
              <a:t>Family Voice </a:t>
            </a:r>
            <a:r>
              <a:rPr lang="en-US" sz="2000" dirty="0" err="1">
                <a:ln w="0"/>
                <a:solidFill>
                  <a:srgbClr val="3FA535"/>
                </a:solidFill>
                <a:effectLst>
                  <a:outerShdw blurRad="38100" dist="19050" dir="2700000" algn="tl" rotWithShape="0">
                    <a:schemeClr val="dk1">
                      <a:alpha val="40000"/>
                    </a:schemeClr>
                  </a:outerShdw>
                </a:effectLst>
              </a:rPr>
              <a:t>Calderdale</a:t>
            </a:r>
            <a:r>
              <a:rPr lang="en-US" sz="2000" dirty="0">
                <a:ln w="0"/>
                <a:solidFill>
                  <a:srgbClr val="3FA535"/>
                </a:solidFill>
                <a:effectLst>
                  <a:outerShdw blurRad="38100" dist="19050" dir="2700000" algn="tl" rotWithShape="0">
                    <a:schemeClr val="dk1">
                      <a:alpha val="40000"/>
                    </a:schemeClr>
                  </a:outerShdw>
                </a:effectLst>
              </a:rPr>
              <a:t> – Project Co-Ordinator</a:t>
            </a:r>
          </a:p>
          <a:p>
            <a:r>
              <a:rPr lang="en-US" sz="2000" b="1" dirty="0">
                <a:ln w="0"/>
                <a:solidFill>
                  <a:srgbClr val="E30613"/>
                </a:solidFill>
                <a:effectLst>
                  <a:outerShdw blurRad="38100" dist="19050" dir="2700000" algn="tl" rotWithShape="0">
                    <a:schemeClr val="dk1">
                      <a:alpha val="40000"/>
                    </a:schemeClr>
                  </a:outerShdw>
                </a:effectLst>
              </a:rPr>
              <a:t>joe.thompson@uniqueways.org.uk</a:t>
            </a:r>
          </a:p>
          <a:p>
            <a:r>
              <a:rPr lang="en-US" sz="2000" b="1" dirty="0">
                <a:ln w="0"/>
                <a:solidFill>
                  <a:srgbClr val="FAB400"/>
                </a:solidFill>
              </a:rPr>
              <a:t>01422 343 090</a:t>
            </a:r>
          </a:p>
          <a:p>
            <a:r>
              <a:rPr lang="en-US" sz="2000" dirty="0">
                <a:ln w="0"/>
                <a:solidFill>
                  <a:srgbClr val="1D9DD9"/>
                </a:solidFill>
                <a:effectLst>
                  <a:outerShdw blurRad="38100" dist="38100" dir="2700000" algn="tl">
                    <a:srgbClr val="000000">
                      <a:alpha val="43137"/>
                    </a:srgbClr>
                  </a:outerShdw>
                </a:effectLst>
              </a:rPr>
              <a:t>Working pattern: 9:30-3:30, Tuesday to Thursday</a:t>
            </a:r>
          </a:p>
          <a:p>
            <a:pPr algn="ctr"/>
            <a:r>
              <a:rPr lang="en-GB" b="1" dirty="0">
                <a:solidFill>
                  <a:srgbClr val="FAB400"/>
                </a:solidFill>
              </a:rPr>
              <a:t>Unique Ways, Hanson Lane Enterprise Centre, Hanson Lane, Halifax, HX1 5PG</a:t>
            </a:r>
          </a:p>
          <a:p>
            <a:pPr algn="ctr"/>
            <a:r>
              <a:rPr lang="en-GB" b="1" dirty="0">
                <a:solidFill>
                  <a:srgbClr val="FAB400"/>
                </a:solidFill>
              </a:rPr>
              <a:t> Company Number: 05098716 | Charity Number: 1109413</a:t>
            </a:r>
          </a:p>
        </p:txBody>
      </p:sp>
      <p:sp>
        <p:nvSpPr>
          <p:cNvPr id="6" name="TextBox 5">
            <a:extLst>
              <a:ext uri="{FF2B5EF4-FFF2-40B4-BE49-F238E27FC236}">
                <a16:creationId xmlns:a16="http://schemas.microsoft.com/office/drawing/2014/main" id="{D0BFDCDF-63F5-4F31-BF52-F55D09083698}"/>
              </a:ext>
            </a:extLst>
          </p:cNvPr>
          <p:cNvSpPr txBox="1"/>
          <p:nvPr/>
        </p:nvSpPr>
        <p:spPr>
          <a:xfrm>
            <a:off x="171846" y="392338"/>
            <a:ext cx="3396977" cy="523220"/>
          </a:xfrm>
          <a:prstGeom prst="rect">
            <a:avLst/>
          </a:prstGeom>
          <a:noFill/>
        </p:spPr>
        <p:txBody>
          <a:bodyPr wrap="square">
            <a:spAutoFit/>
          </a:bodyPr>
          <a:lstStyle/>
          <a:p>
            <a:r>
              <a:rPr lang="en-GB" sz="2800" dirty="0">
                <a:solidFill>
                  <a:schemeClr val="bg1"/>
                </a:solidFill>
                <a:latin typeface="Arial Black" panose="020B0A04020102020204" pitchFamily="34" charset="0"/>
              </a:rPr>
              <a:t>KEEP IN TOUCH</a:t>
            </a:r>
          </a:p>
        </p:txBody>
      </p:sp>
      <p:pic>
        <p:nvPicPr>
          <p:cNvPr id="7" name="Picture 6" descr="https://www.uniqueways.org.uk/wp-content/uploads/2023/03/Leah.png">
            <a:extLst>
              <a:ext uri="{FF2B5EF4-FFF2-40B4-BE49-F238E27FC236}">
                <a16:creationId xmlns:a16="http://schemas.microsoft.com/office/drawing/2014/main" id="{BF8C7105-8904-434E-A26C-EFEBCC8FE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244" y="869877"/>
            <a:ext cx="1409700" cy="1466850"/>
          </a:xfrm>
          <a:prstGeom prst="rect">
            <a:avLst/>
          </a:prstGeom>
          <a:noFill/>
          <a:extLst>
            <a:ext uri="{909E8E84-426E-40DD-AFC4-6F175D3DCCD1}">
              <a14:hiddenFill xmlns:a14="http://schemas.microsoft.com/office/drawing/2010/main">
                <a:solidFill>
                  <a:srgbClr val="FFFFFF"/>
                </a:solidFill>
              </a14:hiddenFill>
            </a:ext>
          </a:extLst>
        </p:spPr>
      </p:pic>
      <p:sp>
        <p:nvSpPr>
          <p:cNvPr id="8" name="Oval 3">
            <a:extLst>
              <a:ext uri="{FF2B5EF4-FFF2-40B4-BE49-F238E27FC236}">
                <a16:creationId xmlns:a16="http://schemas.microsoft.com/office/drawing/2014/main" id="{EC4919AF-850B-4F31-B64D-69332613CF9C}"/>
              </a:ext>
            </a:extLst>
          </p:cNvPr>
          <p:cNvSpPr>
            <a:spLocks noChangeArrowheads="1"/>
          </p:cNvSpPr>
          <p:nvPr/>
        </p:nvSpPr>
        <p:spPr bwMode="auto">
          <a:xfrm>
            <a:off x="819854" y="3236231"/>
            <a:ext cx="1050479" cy="1079094"/>
          </a:xfrm>
          <a:prstGeom prst="ellipse">
            <a:avLst/>
          </a:prstGeom>
          <a:solidFill>
            <a:srgbClr val="ED7D31"/>
          </a:solidFill>
          <a:ln w="38100" algn="ctr">
            <a:solidFill>
              <a:srgbClr val="A6303B"/>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id="{D42952D8-03F9-4131-94EF-69ACF92A858A}"/>
              </a:ext>
            </a:extLst>
          </p:cNvPr>
          <p:cNvPicPr>
            <a:picLocks noChangeAspect="1"/>
          </p:cNvPicPr>
          <p:nvPr/>
        </p:nvPicPr>
        <p:blipFill rotWithShape="1">
          <a:blip r:embed="rId4">
            <a:extLst>
              <a:ext uri="{28A0092B-C50C-407E-A947-70E740481C1C}">
                <a14:useLocalDpi xmlns:a14="http://schemas.microsoft.com/office/drawing/2010/main" val="0"/>
              </a:ext>
            </a:extLst>
          </a:blip>
          <a:srcRect l="27605" t="32616" r="27605"/>
          <a:stretch/>
        </p:blipFill>
        <p:spPr>
          <a:xfrm>
            <a:off x="819855" y="3221848"/>
            <a:ext cx="1050479" cy="1079094"/>
          </a:xfrm>
          <a:prstGeom prst="ellipse">
            <a:avLst/>
          </a:prstGeom>
          <a:effectLst>
            <a:softEdge rad="0"/>
          </a:effectLst>
        </p:spPr>
      </p:pic>
    </p:spTree>
    <p:extLst>
      <p:ext uri="{BB962C8B-B14F-4D97-AF65-F5344CB8AC3E}">
        <p14:creationId xmlns:p14="http://schemas.microsoft.com/office/powerpoint/2010/main" val="3435491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0" y="335777"/>
            <a:ext cx="6680720"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2" name="TextBox 11">
            <a:extLst>
              <a:ext uri="{FF2B5EF4-FFF2-40B4-BE49-F238E27FC236}">
                <a16:creationId xmlns:a16="http://schemas.microsoft.com/office/drawing/2014/main" id="{3A395DB5-F6C1-BC8A-1558-F6E6993B1B57}"/>
              </a:ext>
            </a:extLst>
          </p:cNvPr>
          <p:cNvSpPr txBox="1"/>
          <p:nvPr/>
        </p:nvSpPr>
        <p:spPr>
          <a:xfrm>
            <a:off x="82420" y="405528"/>
            <a:ext cx="6097554"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BACKGROUND / CONTEXT</a:t>
            </a:r>
            <a:endParaRPr lang="en-GB" sz="2800" dirty="0">
              <a:solidFill>
                <a:schemeClr val="bg1"/>
              </a:solidFill>
              <a:latin typeface="Arial Black" panose="020B0A04020102020204" pitchFamily="34" charset="0"/>
            </a:endParaRPr>
          </a:p>
        </p:txBody>
      </p:sp>
      <p:sp>
        <p:nvSpPr>
          <p:cNvPr id="14" name="TextBox 13">
            <a:extLst>
              <a:ext uri="{FF2B5EF4-FFF2-40B4-BE49-F238E27FC236}">
                <a16:creationId xmlns:a16="http://schemas.microsoft.com/office/drawing/2014/main" id="{324DF4E5-F81B-A88D-8B59-0B94F313B4E9}"/>
              </a:ext>
            </a:extLst>
          </p:cNvPr>
          <p:cNvSpPr txBox="1"/>
          <p:nvPr/>
        </p:nvSpPr>
        <p:spPr>
          <a:xfrm>
            <a:off x="1250303" y="1400378"/>
            <a:ext cx="10375640" cy="923330"/>
          </a:xfrm>
          <a:prstGeom prst="rect">
            <a:avLst/>
          </a:prstGeom>
          <a:noFill/>
        </p:spPr>
        <p:txBody>
          <a:bodyPr wrap="square">
            <a:spAutoFit/>
          </a:bodyPr>
          <a:lstStyle/>
          <a:p>
            <a:r>
              <a:rPr lang="en-GB" sz="1800" dirty="0">
                <a:solidFill>
                  <a:srgbClr val="3FA535"/>
                </a:solidFill>
                <a:cs typeface="Arial" panose="020B0604020202020204" pitchFamily="34" charset="0"/>
              </a:rPr>
              <a:t>As part of the CHANGE Programme, the Local Authority were keen to hear the views and experiences of Parent Carers and Children/Young Peopl</a:t>
            </a:r>
            <a:r>
              <a:rPr lang="en-GB" dirty="0">
                <a:solidFill>
                  <a:srgbClr val="3FA535"/>
                </a:solidFill>
                <a:cs typeface="Arial" panose="020B0604020202020204" pitchFamily="34" charset="0"/>
              </a:rPr>
              <a:t>e of the Education, Health and Care Plan (EHCP) Mediation process.</a:t>
            </a:r>
          </a:p>
          <a:p>
            <a:r>
              <a:rPr lang="en-GB" sz="1800" dirty="0">
                <a:solidFill>
                  <a:srgbClr val="3FA535"/>
                </a:solidFill>
                <a:cs typeface="Arial" panose="020B0604020202020204" pitchFamily="34" charset="0"/>
              </a:rPr>
              <a:t>This survey was very short (6 questions) and had a short timeline to respond</a:t>
            </a:r>
            <a:r>
              <a:rPr lang="en-GB" dirty="0">
                <a:solidFill>
                  <a:srgbClr val="3FA535"/>
                </a:solidFill>
                <a:cs typeface="Arial" panose="020B0604020202020204" pitchFamily="34" charset="0"/>
              </a:rPr>
              <a:t> of 5 days.</a:t>
            </a:r>
            <a:endParaRPr lang="en-GB" sz="1800" dirty="0">
              <a:solidFill>
                <a:srgbClr val="3FA535"/>
              </a:solidFill>
              <a:cs typeface="Arial" panose="020B0604020202020204" pitchFamily="34" charset="0"/>
            </a:endParaRPr>
          </a:p>
        </p:txBody>
      </p:sp>
      <p:sp>
        <p:nvSpPr>
          <p:cNvPr id="20" name="TextBox 19">
            <a:extLst>
              <a:ext uri="{FF2B5EF4-FFF2-40B4-BE49-F238E27FC236}">
                <a16:creationId xmlns:a16="http://schemas.microsoft.com/office/drawing/2014/main" id="{72E42487-6820-4D17-F882-3BD2FB5ED65A}"/>
              </a:ext>
            </a:extLst>
          </p:cNvPr>
          <p:cNvSpPr txBox="1"/>
          <p:nvPr/>
        </p:nvSpPr>
        <p:spPr>
          <a:xfrm>
            <a:off x="1250303" y="2694087"/>
            <a:ext cx="10375640" cy="1469826"/>
          </a:xfrm>
          <a:prstGeom prst="rect">
            <a:avLst/>
          </a:prstGeom>
          <a:noFill/>
        </p:spPr>
        <p:txBody>
          <a:bodyPr wrap="square">
            <a:spAutoFit/>
          </a:bodyPr>
          <a:lstStyle/>
          <a:p>
            <a:pPr>
              <a:lnSpc>
                <a:spcPct val="107000"/>
              </a:lnSpc>
              <a:spcAft>
                <a:spcPts val="800"/>
              </a:spcAft>
              <a:tabLst>
                <a:tab pos="3009900" algn="l"/>
              </a:tabLst>
            </a:pPr>
            <a:r>
              <a:rPr lang="en-GB" dirty="0">
                <a:solidFill>
                  <a:srgbClr val="3FA535"/>
                </a:solidFill>
                <a:cs typeface="Times New Roman" panose="02020603050405020304" pitchFamily="18" charset="0"/>
              </a:rPr>
              <a:t>Number of recipients of the survey: 1852</a:t>
            </a:r>
          </a:p>
          <a:p>
            <a:pPr>
              <a:lnSpc>
                <a:spcPct val="107000"/>
              </a:lnSpc>
              <a:spcAft>
                <a:spcPts val="800"/>
              </a:spcAft>
              <a:tabLst>
                <a:tab pos="3009900" algn="l"/>
              </a:tabLst>
            </a:pPr>
            <a:r>
              <a:rPr lang="en-GB" dirty="0">
                <a:solidFill>
                  <a:srgbClr val="3FA535"/>
                </a:solidFill>
                <a:cs typeface="Times New Roman" panose="02020603050405020304" pitchFamily="18" charset="0"/>
              </a:rPr>
              <a:t>Number of completed surveys: 29</a:t>
            </a:r>
          </a:p>
          <a:p>
            <a:pPr>
              <a:lnSpc>
                <a:spcPct val="107000"/>
              </a:lnSpc>
              <a:spcAft>
                <a:spcPts val="800"/>
              </a:spcAft>
              <a:tabLst>
                <a:tab pos="3009900" algn="l"/>
              </a:tabLst>
            </a:pPr>
            <a:r>
              <a:rPr lang="en-GB" dirty="0">
                <a:solidFill>
                  <a:srgbClr val="3FA535"/>
                </a:solidFill>
                <a:cs typeface="Times New Roman" panose="02020603050405020304" pitchFamily="18" charset="0"/>
              </a:rPr>
              <a:t>Please note that the numbers were lower as this survey was only up for a few days and has quite a niche topic, hence the relatively low numbers of completion.</a:t>
            </a:r>
          </a:p>
        </p:txBody>
      </p:sp>
      <p:sp>
        <p:nvSpPr>
          <p:cNvPr id="22" name="TextBox 21">
            <a:extLst>
              <a:ext uri="{FF2B5EF4-FFF2-40B4-BE49-F238E27FC236}">
                <a16:creationId xmlns:a16="http://schemas.microsoft.com/office/drawing/2014/main" id="{8754D00E-FD9B-9A47-97D0-588E24E6278A}"/>
              </a:ext>
            </a:extLst>
          </p:cNvPr>
          <p:cNvSpPr txBox="1"/>
          <p:nvPr/>
        </p:nvSpPr>
        <p:spPr>
          <a:xfrm>
            <a:off x="1250303" y="4729510"/>
            <a:ext cx="10375640" cy="646331"/>
          </a:xfrm>
          <a:prstGeom prst="rect">
            <a:avLst/>
          </a:prstGeom>
          <a:noFill/>
        </p:spPr>
        <p:txBody>
          <a:bodyPr wrap="square">
            <a:spAutoFit/>
          </a:bodyPr>
          <a:lstStyle/>
          <a:p>
            <a:r>
              <a:rPr lang="en-GB" dirty="0">
                <a:solidFill>
                  <a:srgbClr val="3FA535"/>
                </a:solidFill>
                <a:cs typeface="Arial" panose="020B0604020202020204" pitchFamily="34" charset="0"/>
              </a:rPr>
              <a:t>As Mediation is something that only a select number of people have experienced, we anticipated that the number of responses would be lower than some of our other surveys.</a:t>
            </a:r>
          </a:p>
        </p:txBody>
      </p:sp>
      <p:cxnSp>
        <p:nvCxnSpPr>
          <p:cNvPr id="24" name="Straight Connector 23">
            <a:extLst>
              <a:ext uri="{FF2B5EF4-FFF2-40B4-BE49-F238E27FC236}">
                <a16:creationId xmlns:a16="http://schemas.microsoft.com/office/drawing/2014/main" id="{23BC5DAD-A223-4145-6A40-3E948CF6F6B5}"/>
              </a:ext>
            </a:extLst>
          </p:cNvPr>
          <p:cNvCxnSpPr/>
          <p:nvPr/>
        </p:nvCxnSpPr>
        <p:spPr>
          <a:xfrm>
            <a:off x="989044" y="1500295"/>
            <a:ext cx="0" cy="546414"/>
          </a:xfrm>
          <a:prstGeom prst="line">
            <a:avLst/>
          </a:prstGeom>
          <a:ln w="25400">
            <a:solidFill>
              <a:srgbClr val="1D9DD9"/>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C1C6389-E291-C958-CE9A-85BC5414FCB0}"/>
              </a:ext>
            </a:extLst>
          </p:cNvPr>
          <p:cNvCxnSpPr/>
          <p:nvPr/>
        </p:nvCxnSpPr>
        <p:spPr>
          <a:xfrm>
            <a:off x="989044" y="2982866"/>
            <a:ext cx="0" cy="546414"/>
          </a:xfrm>
          <a:prstGeom prst="line">
            <a:avLst/>
          </a:prstGeom>
          <a:ln w="25400">
            <a:solidFill>
              <a:srgbClr val="1D9D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C4BDFB3-FF59-6D6D-EBF9-DABC3A7EC24A}"/>
              </a:ext>
            </a:extLst>
          </p:cNvPr>
          <p:cNvCxnSpPr/>
          <p:nvPr/>
        </p:nvCxnSpPr>
        <p:spPr>
          <a:xfrm>
            <a:off x="989044" y="4779203"/>
            <a:ext cx="0" cy="546414"/>
          </a:xfrm>
          <a:prstGeom prst="line">
            <a:avLst/>
          </a:prstGeom>
          <a:ln w="25400">
            <a:solidFill>
              <a:srgbClr val="1D9DD9"/>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85F749CC-F814-4424-B834-356461BEEFDD}"/>
              </a:ext>
            </a:extLst>
          </p:cNvPr>
          <p:cNvSpPr/>
          <p:nvPr/>
        </p:nvSpPr>
        <p:spPr>
          <a:xfrm>
            <a:off x="0" y="-13183"/>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a:extLst>
              <a:ext uri="{FF2B5EF4-FFF2-40B4-BE49-F238E27FC236}">
                <a16:creationId xmlns:a16="http://schemas.microsoft.com/office/drawing/2014/main" id="{85494376-9D83-4870-9303-52FB76599540}"/>
              </a:ext>
            </a:extLst>
          </p:cNvPr>
          <p:cNvSpPr/>
          <p:nvPr/>
        </p:nvSpPr>
        <p:spPr>
          <a:xfrm>
            <a:off x="0" y="6493802"/>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50425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2" y="363891"/>
            <a:ext cx="6680720"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2" name="TextBox 11">
            <a:extLst>
              <a:ext uri="{FF2B5EF4-FFF2-40B4-BE49-F238E27FC236}">
                <a16:creationId xmlns:a16="http://schemas.microsoft.com/office/drawing/2014/main" id="{3A395DB5-F6C1-BC8A-1558-F6E6993B1B57}"/>
              </a:ext>
            </a:extLst>
          </p:cNvPr>
          <p:cNvSpPr txBox="1"/>
          <p:nvPr/>
        </p:nvSpPr>
        <p:spPr>
          <a:xfrm>
            <a:off x="82422" y="447163"/>
            <a:ext cx="6598296"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Questions We Asked</a:t>
            </a:r>
            <a:endParaRPr lang="en-GB" sz="2800" dirty="0">
              <a:solidFill>
                <a:schemeClr val="bg1"/>
              </a:solidFill>
              <a:latin typeface="Arial Black" panose="020B0A04020102020204" pitchFamily="34" charset="0"/>
            </a:endParaRPr>
          </a:p>
        </p:txBody>
      </p:sp>
      <p:sp>
        <p:nvSpPr>
          <p:cNvPr id="11" name="Rectangle 10">
            <a:extLst>
              <a:ext uri="{FF2B5EF4-FFF2-40B4-BE49-F238E27FC236}">
                <a16:creationId xmlns:a16="http://schemas.microsoft.com/office/drawing/2014/main" id="{55066851-1982-4F4C-9704-33C6F487AC72}"/>
              </a:ext>
            </a:extLst>
          </p:cNvPr>
          <p:cNvSpPr/>
          <p:nvPr/>
        </p:nvSpPr>
        <p:spPr>
          <a:xfrm>
            <a:off x="-2" y="-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96676A6B-C242-40B9-88C0-2C16FD4138A1}"/>
              </a:ext>
            </a:extLst>
          </p:cNvPr>
          <p:cNvSpPr/>
          <p:nvPr/>
        </p:nvSpPr>
        <p:spPr>
          <a:xfrm>
            <a:off x="0" y="6493802"/>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96F90BE8-65C3-4A3E-9A8C-E45B1CF6B9F7}"/>
              </a:ext>
            </a:extLst>
          </p:cNvPr>
          <p:cNvSpPr txBox="1"/>
          <p:nvPr/>
        </p:nvSpPr>
        <p:spPr>
          <a:xfrm>
            <a:off x="82422" y="1257555"/>
            <a:ext cx="11873017" cy="4708981"/>
          </a:xfrm>
          <a:prstGeom prst="rect">
            <a:avLst/>
          </a:prstGeom>
          <a:noFill/>
        </p:spPr>
        <p:txBody>
          <a:bodyPr wrap="square" rtlCol="0">
            <a:spAutoFit/>
          </a:bodyPr>
          <a:lstStyle/>
          <a:p>
            <a:pPr marL="514350" indent="-514350">
              <a:buFont typeface="+mj-lt"/>
              <a:buAutoNum type="arabicPeriod"/>
            </a:pPr>
            <a:r>
              <a:rPr lang="en-GB" sz="3000" dirty="0">
                <a:solidFill>
                  <a:srgbClr val="1D9DD9"/>
                </a:solidFill>
              </a:rPr>
              <a:t>Have you, or are you currently, going through the process of obtaining an EHCP (whether successfully or otherwise)?</a:t>
            </a:r>
          </a:p>
          <a:p>
            <a:pPr marL="514350" indent="-514350">
              <a:buFont typeface="+mj-lt"/>
              <a:buAutoNum type="arabicPeriod"/>
            </a:pPr>
            <a:r>
              <a:rPr lang="en-GB" sz="3000" dirty="0">
                <a:solidFill>
                  <a:srgbClr val="1D9DD9"/>
                </a:solidFill>
              </a:rPr>
              <a:t>Have you accessed mediation as part of the EHCP process? </a:t>
            </a:r>
          </a:p>
          <a:p>
            <a:pPr marL="514350" indent="-514350">
              <a:buFont typeface="+mj-lt"/>
              <a:buAutoNum type="arabicPeriod"/>
            </a:pPr>
            <a:r>
              <a:rPr lang="en-GB" sz="3000" dirty="0">
                <a:solidFill>
                  <a:srgbClr val="1D9DD9"/>
                </a:solidFill>
              </a:rPr>
              <a:t>If you didn’t access mediation, what were the barriers preventing you from doing this? </a:t>
            </a:r>
          </a:p>
          <a:p>
            <a:pPr marL="514350" indent="-514350">
              <a:buFont typeface="+mj-lt"/>
              <a:buAutoNum type="arabicPeriod"/>
            </a:pPr>
            <a:r>
              <a:rPr lang="en-GB" sz="3000" dirty="0">
                <a:solidFill>
                  <a:srgbClr val="1D9DD9"/>
                </a:solidFill>
              </a:rPr>
              <a:t>How would you score your experience of mediation (1-10?)</a:t>
            </a:r>
          </a:p>
          <a:p>
            <a:pPr marL="514350" indent="-514350">
              <a:buFont typeface="+mj-lt"/>
              <a:buAutoNum type="arabicPeriod"/>
            </a:pPr>
            <a:r>
              <a:rPr lang="en-GB" sz="3000" dirty="0">
                <a:solidFill>
                  <a:srgbClr val="1D9DD9"/>
                </a:solidFill>
              </a:rPr>
              <a:t>If you did access mediation, please describe your experience of the mediation process?</a:t>
            </a:r>
          </a:p>
          <a:p>
            <a:endParaRPr lang="en-GB" sz="3000" dirty="0">
              <a:solidFill>
                <a:srgbClr val="1D9DD9"/>
              </a:solidFill>
            </a:endParaRPr>
          </a:p>
          <a:p>
            <a:r>
              <a:rPr lang="en-GB" sz="3000" dirty="0">
                <a:solidFill>
                  <a:srgbClr val="1D9DD9"/>
                </a:solidFill>
              </a:rPr>
              <a:t>We also asked if we could use people’s answers to feedback as well.</a:t>
            </a:r>
          </a:p>
        </p:txBody>
      </p:sp>
    </p:spTree>
    <p:extLst>
      <p:ext uri="{BB962C8B-B14F-4D97-AF65-F5344CB8AC3E}">
        <p14:creationId xmlns:p14="http://schemas.microsoft.com/office/powerpoint/2010/main" val="221614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2" y="350701"/>
            <a:ext cx="3586581"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5FCCBF54-F32D-426D-AF7B-30BF4E838FB8}"/>
              </a:ext>
            </a:extLst>
          </p:cNvPr>
          <p:cNvSpPr txBox="1"/>
          <p:nvPr/>
        </p:nvSpPr>
        <p:spPr>
          <a:xfrm>
            <a:off x="0" y="392340"/>
            <a:ext cx="3506680"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Question 1 Stats</a:t>
            </a:r>
            <a:endParaRPr lang="en-GB" sz="2800" dirty="0">
              <a:solidFill>
                <a:schemeClr val="bg1"/>
              </a:solidFill>
              <a:latin typeface="Arial Black" panose="020B0A04020102020204" pitchFamily="34" charset="0"/>
            </a:endParaRPr>
          </a:p>
        </p:txBody>
      </p:sp>
      <p:pic>
        <p:nvPicPr>
          <p:cNvPr id="3" name="Picture 2">
            <a:extLst>
              <a:ext uri="{FF2B5EF4-FFF2-40B4-BE49-F238E27FC236}">
                <a16:creationId xmlns:a16="http://schemas.microsoft.com/office/drawing/2014/main" id="{FB0A5D29-51C9-47F3-BB9C-942671FDC0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6125" y="968067"/>
            <a:ext cx="7859745" cy="5515172"/>
          </a:xfrm>
          <a:prstGeom prst="rect">
            <a:avLst/>
          </a:prstGeom>
        </p:spPr>
      </p:pic>
    </p:spTree>
    <p:extLst>
      <p:ext uri="{BB962C8B-B14F-4D97-AF65-F5344CB8AC3E}">
        <p14:creationId xmlns:p14="http://schemas.microsoft.com/office/powerpoint/2010/main" val="162880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2" y="350701"/>
            <a:ext cx="3586581"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5FCCBF54-F32D-426D-AF7B-30BF4E838FB8}"/>
              </a:ext>
            </a:extLst>
          </p:cNvPr>
          <p:cNvSpPr txBox="1"/>
          <p:nvPr/>
        </p:nvSpPr>
        <p:spPr>
          <a:xfrm>
            <a:off x="0" y="392340"/>
            <a:ext cx="3506680"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Question 2 Stats</a:t>
            </a:r>
            <a:endParaRPr lang="en-GB" sz="2800" dirty="0">
              <a:solidFill>
                <a:schemeClr val="bg1"/>
              </a:solidFill>
              <a:latin typeface="Arial Black" panose="020B0A04020102020204" pitchFamily="34" charset="0"/>
            </a:endParaRPr>
          </a:p>
        </p:txBody>
      </p:sp>
      <p:pic>
        <p:nvPicPr>
          <p:cNvPr id="3" name="Picture 2">
            <a:extLst>
              <a:ext uri="{FF2B5EF4-FFF2-40B4-BE49-F238E27FC236}">
                <a16:creationId xmlns:a16="http://schemas.microsoft.com/office/drawing/2014/main" id="{A94D6B66-24FB-491A-A07E-FD81C533E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7194" y="998826"/>
            <a:ext cx="8337611" cy="5488927"/>
          </a:xfrm>
          <a:prstGeom prst="rect">
            <a:avLst/>
          </a:prstGeom>
        </p:spPr>
      </p:pic>
    </p:spTree>
    <p:extLst>
      <p:ext uri="{BB962C8B-B14F-4D97-AF65-F5344CB8AC3E}">
        <p14:creationId xmlns:p14="http://schemas.microsoft.com/office/powerpoint/2010/main" val="3779504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3" y="337174"/>
            <a:ext cx="9339312"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5FCCBF54-F32D-426D-AF7B-30BF4E838FB8}"/>
              </a:ext>
            </a:extLst>
          </p:cNvPr>
          <p:cNvSpPr txBox="1"/>
          <p:nvPr/>
        </p:nvSpPr>
        <p:spPr>
          <a:xfrm>
            <a:off x="-3" y="378810"/>
            <a:ext cx="9215024" cy="523220"/>
          </a:xfrm>
          <a:prstGeom prst="rect">
            <a:avLst/>
          </a:prstGeom>
          <a:noFill/>
        </p:spPr>
        <p:txBody>
          <a:bodyPr wrap="square">
            <a:spAutoFit/>
          </a:bodyPr>
          <a:lstStyle/>
          <a:p>
            <a:r>
              <a:rPr lang="en-GB" sz="2800" dirty="0">
                <a:solidFill>
                  <a:schemeClr val="bg1"/>
                </a:solidFill>
                <a:latin typeface="Arial Black" panose="020B0A04020102020204" pitchFamily="34" charset="0"/>
              </a:rPr>
              <a:t>Question 3 - Barriers to accessing mediation</a:t>
            </a:r>
          </a:p>
        </p:txBody>
      </p:sp>
      <p:sp>
        <p:nvSpPr>
          <p:cNvPr id="2" name="TextBox 1">
            <a:extLst>
              <a:ext uri="{FF2B5EF4-FFF2-40B4-BE49-F238E27FC236}">
                <a16:creationId xmlns:a16="http://schemas.microsoft.com/office/drawing/2014/main" id="{B85EDD41-A76B-424A-BF0E-8107F5A02E27}"/>
              </a:ext>
            </a:extLst>
          </p:cNvPr>
          <p:cNvSpPr txBox="1"/>
          <p:nvPr/>
        </p:nvSpPr>
        <p:spPr>
          <a:xfrm>
            <a:off x="71021" y="1065320"/>
            <a:ext cx="11887200" cy="5170646"/>
          </a:xfrm>
          <a:prstGeom prst="rect">
            <a:avLst/>
          </a:prstGeom>
          <a:noFill/>
        </p:spPr>
        <p:txBody>
          <a:bodyPr wrap="square" rtlCol="0">
            <a:spAutoFit/>
          </a:bodyPr>
          <a:lstStyle/>
          <a:p>
            <a:r>
              <a:rPr lang="en-GB" sz="2400" dirty="0"/>
              <a:t>As part of the survey, we made sure to ask Parent Carers who didn’t access mediation what the barriers were which prevented them from doing so. We won’t share details, but here are some of the themes:-</a:t>
            </a:r>
          </a:p>
          <a:p>
            <a:endParaRPr lang="en-GB" sz="2400" dirty="0"/>
          </a:p>
          <a:p>
            <a:pPr marL="285750" indent="-285750">
              <a:buFont typeface="Arial" panose="020B0604020202020204" pitchFamily="34" charset="0"/>
              <a:buChar char="•"/>
            </a:pPr>
            <a:r>
              <a:rPr lang="en-GB" sz="2400" dirty="0"/>
              <a:t>Having a poor relationship with the mediators.</a:t>
            </a:r>
          </a:p>
          <a:p>
            <a:pPr marL="285750" indent="-285750">
              <a:buFont typeface="Arial" panose="020B0604020202020204" pitchFamily="34" charset="0"/>
              <a:buChar char="•"/>
            </a:pPr>
            <a:r>
              <a:rPr lang="en-GB" sz="2400" dirty="0"/>
              <a:t>Lack of knowledge about the process of mediation.</a:t>
            </a:r>
          </a:p>
          <a:p>
            <a:pPr marL="285750" indent="-285750">
              <a:buFont typeface="Arial" panose="020B0604020202020204" pitchFamily="34" charset="0"/>
              <a:buChar char="•"/>
            </a:pPr>
            <a:r>
              <a:rPr lang="en-GB" sz="2400" dirty="0"/>
              <a:t>Being persuaded to not go through the process.</a:t>
            </a:r>
          </a:p>
          <a:p>
            <a:pPr marL="285750" indent="-285750">
              <a:buFont typeface="Arial" panose="020B0604020202020204" pitchFamily="34" charset="0"/>
              <a:buChar char="•"/>
            </a:pPr>
            <a:r>
              <a:rPr lang="en-GB" sz="2400" dirty="0"/>
              <a:t>A lack of support or reasonable adjustments for Parent Carers to enable them to attend.</a:t>
            </a:r>
          </a:p>
          <a:p>
            <a:pPr marL="285750" indent="-285750">
              <a:buFont typeface="Arial" panose="020B0604020202020204" pitchFamily="34" charset="0"/>
              <a:buChar char="•"/>
            </a:pPr>
            <a:r>
              <a:rPr lang="en-GB" sz="2400" dirty="0"/>
              <a:t>A poor level of support from the mediation service.</a:t>
            </a:r>
          </a:p>
          <a:p>
            <a:pPr marL="285750" indent="-285750">
              <a:buFont typeface="Arial" panose="020B0604020202020204" pitchFamily="34" charset="0"/>
              <a:buChar char="•"/>
            </a:pPr>
            <a:r>
              <a:rPr lang="en-GB" sz="2400" dirty="0"/>
              <a:t>Mediation agreements not being adhered to.</a:t>
            </a:r>
          </a:p>
          <a:p>
            <a:pPr marL="285750" indent="-285750">
              <a:buFont typeface="Arial" panose="020B0604020202020204" pitchFamily="34" charset="0"/>
              <a:buChar char="•"/>
            </a:pPr>
            <a:endParaRPr lang="en-GB" sz="2400" i="1" dirty="0"/>
          </a:p>
          <a:p>
            <a:r>
              <a:rPr lang="en-GB" sz="2400" dirty="0"/>
              <a:t>So quite a variety of issues and some bad experiences, that have led to people being put off mediation.</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912215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2" y="337179"/>
            <a:ext cx="6596111"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24DC3CD6-2ABF-4A25-B264-E84BE434CB4A}"/>
              </a:ext>
            </a:extLst>
          </p:cNvPr>
          <p:cNvSpPr txBox="1"/>
          <p:nvPr/>
        </p:nvSpPr>
        <p:spPr>
          <a:xfrm>
            <a:off x="-2" y="371100"/>
            <a:ext cx="3506680"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Question 4 Stats</a:t>
            </a:r>
            <a:endParaRPr lang="en-GB" sz="2800" dirty="0">
              <a:solidFill>
                <a:schemeClr val="bg1"/>
              </a:solidFill>
              <a:latin typeface="Arial Black" panose="020B0A04020102020204" pitchFamily="34" charset="0"/>
            </a:endParaRPr>
          </a:p>
        </p:txBody>
      </p:sp>
      <p:pic>
        <p:nvPicPr>
          <p:cNvPr id="4" name="Picture 3">
            <a:extLst>
              <a:ext uri="{FF2B5EF4-FFF2-40B4-BE49-F238E27FC236}">
                <a16:creationId xmlns:a16="http://schemas.microsoft.com/office/drawing/2014/main" id="{2338F5A2-0BB0-43CD-8241-F247AE39DB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57623"/>
            <a:ext cx="7670307" cy="5246392"/>
          </a:xfrm>
          <a:prstGeom prst="rect">
            <a:avLst/>
          </a:prstGeom>
        </p:spPr>
      </p:pic>
      <p:sp>
        <p:nvSpPr>
          <p:cNvPr id="6" name="TextBox 5">
            <a:extLst>
              <a:ext uri="{FF2B5EF4-FFF2-40B4-BE49-F238E27FC236}">
                <a16:creationId xmlns:a16="http://schemas.microsoft.com/office/drawing/2014/main" id="{E37E9405-8516-462A-BC46-AC68F73A055E}"/>
              </a:ext>
            </a:extLst>
          </p:cNvPr>
          <p:cNvSpPr txBox="1"/>
          <p:nvPr/>
        </p:nvSpPr>
        <p:spPr>
          <a:xfrm>
            <a:off x="7670307" y="1053110"/>
            <a:ext cx="4279037" cy="5078313"/>
          </a:xfrm>
          <a:prstGeom prst="rect">
            <a:avLst/>
          </a:prstGeom>
          <a:noFill/>
        </p:spPr>
        <p:txBody>
          <a:bodyPr wrap="square" rtlCol="0">
            <a:spAutoFit/>
          </a:bodyPr>
          <a:lstStyle/>
          <a:p>
            <a:pPr marL="285750" indent="-285750">
              <a:buFont typeface="Arial" panose="020B0604020202020204" pitchFamily="34" charset="0"/>
              <a:buChar char="•"/>
            </a:pPr>
            <a:r>
              <a:rPr lang="en-GB" dirty="0"/>
              <a:t>To summarise these further, we have used the ‘Net Promoter Score’</a:t>
            </a:r>
          </a:p>
          <a:p>
            <a:pPr marL="285750" indent="-285750">
              <a:buFont typeface="Arial" panose="020B0604020202020204" pitchFamily="34" charset="0"/>
              <a:buChar char="•"/>
            </a:pPr>
            <a:r>
              <a:rPr lang="en-GB" dirty="0"/>
              <a:t>Of the 23 answers, 74% were ‘Detractors’ (0-6).</a:t>
            </a:r>
          </a:p>
          <a:p>
            <a:pPr marL="285750" indent="-285750">
              <a:buFont typeface="Arial" panose="020B0604020202020204" pitchFamily="34" charset="0"/>
              <a:buChar char="•"/>
            </a:pPr>
            <a:r>
              <a:rPr lang="en-GB" dirty="0"/>
              <a:t>13% were ‘Passive’ (7-8).</a:t>
            </a:r>
          </a:p>
          <a:p>
            <a:pPr marL="285750" indent="-285750">
              <a:buFont typeface="Arial" panose="020B0604020202020204" pitchFamily="34" charset="0"/>
              <a:buChar char="•"/>
            </a:pPr>
            <a:r>
              <a:rPr lang="en-GB" dirty="0"/>
              <a:t>13% were ‘Promoters’ (9-10).</a:t>
            </a:r>
          </a:p>
          <a:p>
            <a:pPr marL="285750" indent="-285750">
              <a:buFont typeface="Arial" panose="020B0604020202020204" pitchFamily="34" charset="0"/>
              <a:buChar char="•"/>
            </a:pPr>
            <a:r>
              <a:rPr lang="en-GB" dirty="0"/>
              <a:t>This gives a ‘Net Promoter Score’ of -61.</a:t>
            </a:r>
          </a:p>
          <a:p>
            <a:pPr marL="285750" indent="-285750">
              <a:buFont typeface="Arial" panose="020B0604020202020204" pitchFamily="34" charset="0"/>
              <a:buChar char="•"/>
            </a:pPr>
            <a:r>
              <a:rPr lang="en-GB" dirty="0"/>
              <a:t>Combining this with looking at the scores, it paints a picture that overall people who are accessing mediation are not having a good experience with mediation.</a:t>
            </a:r>
          </a:p>
          <a:p>
            <a:pPr marL="285750" indent="-285750">
              <a:buFont typeface="Arial" panose="020B0604020202020204" pitchFamily="34" charset="0"/>
              <a:buChar char="•"/>
            </a:pPr>
            <a:r>
              <a:rPr lang="en-GB" dirty="0"/>
              <a:t>It is also worth bearing in mind that although 15 people accessed mediation, 8 additional people scored mediation.</a:t>
            </a:r>
          </a:p>
          <a:p>
            <a:pPr marL="285750" indent="-285750">
              <a:buFont typeface="Arial" panose="020B0604020202020204" pitchFamily="34" charset="0"/>
              <a:buChar char="•"/>
            </a:pPr>
            <a:r>
              <a:rPr lang="en-GB" dirty="0"/>
              <a:t>These additional people were ones who had barriers to access which reflected on their experience of the process.</a:t>
            </a:r>
          </a:p>
        </p:txBody>
      </p:sp>
    </p:spTree>
    <p:extLst>
      <p:ext uri="{BB962C8B-B14F-4D97-AF65-F5344CB8AC3E}">
        <p14:creationId xmlns:p14="http://schemas.microsoft.com/office/powerpoint/2010/main" val="143494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3" y="350706"/>
            <a:ext cx="7918885"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181A03BA-7D06-469D-BE47-F8897D59CACD}"/>
              </a:ext>
            </a:extLst>
          </p:cNvPr>
          <p:cNvSpPr txBox="1"/>
          <p:nvPr/>
        </p:nvSpPr>
        <p:spPr>
          <a:xfrm>
            <a:off x="0" y="392342"/>
            <a:ext cx="7714695" cy="523220"/>
          </a:xfrm>
          <a:prstGeom prst="rect">
            <a:avLst/>
          </a:prstGeom>
          <a:noFill/>
        </p:spPr>
        <p:txBody>
          <a:bodyPr wrap="square">
            <a:spAutoFit/>
          </a:bodyPr>
          <a:lstStyle/>
          <a:p>
            <a:r>
              <a:rPr lang="en-US" sz="2800" dirty="0">
                <a:solidFill>
                  <a:schemeClr val="bg1"/>
                </a:solidFill>
                <a:latin typeface="Arial Black" panose="020B0A04020102020204" pitchFamily="34" charset="0"/>
              </a:rPr>
              <a:t>Question 5 – Experiences Of Mediation</a:t>
            </a:r>
            <a:endParaRPr lang="en-GB" sz="2800" dirty="0">
              <a:solidFill>
                <a:schemeClr val="bg1"/>
              </a:solidFill>
              <a:latin typeface="Arial Black" panose="020B0A04020102020204" pitchFamily="34" charset="0"/>
            </a:endParaRPr>
          </a:p>
        </p:txBody>
      </p:sp>
      <p:sp>
        <p:nvSpPr>
          <p:cNvPr id="3" name="TextBox 2">
            <a:extLst>
              <a:ext uri="{FF2B5EF4-FFF2-40B4-BE49-F238E27FC236}">
                <a16:creationId xmlns:a16="http://schemas.microsoft.com/office/drawing/2014/main" id="{230498F6-6348-4B34-ABD7-883AD1FAC217}"/>
              </a:ext>
            </a:extLst>
          </p:cNvPr>
          <p:cNvSpPr txBox="1"/>
          <p:nvPr/>
        </p:nvSpPr>
        <p:spPr>
          <a:xfrm>
            <a:off x="115410" y="1065320"/>
            <a:ext cx="11904955" cy="5047536"/>
          </a:xfrm>
          <a:prstGeom prst="rect">
            <a:avLst/>
          </a:prstGeom>
          <a:noFill/>
        </p:spPr>
        <p:txBody>
          <a:bodyPr wrap="square" rtlCol="0">
            <a:spAutoFit/>
          </a:bodyPr>
          <a:lstStyle/>
          <a:p>
            <a:r>
              <a:rPr lang="en-GB" sz="1600" dirty="0"/>
              <a:t>We asked people as part of the survey to give their experience of mediation when they went through it. This was a mixed bag, as indicated in the stats from the previous slide. Without giving out personal details, here are some quotes:</a:t>
            </a:r>
          </a:p>
          <a:p>
            <a:endParaRPr lang="en-GB" sz="1600" dirty="0"/>
          </a:p>
          <a:p>
            <a:pPr marL="285750" indent="-285750">
              <a:buFont typeface="Arial" panose="020B0604020202020204" pitchFamily="34" charset="0"/>
              <a:buChar char="•"/>
            </a:pPr>
            <a:r>
              <a:rPr lang="en-GB" sz="1600" dirty="0"/>
              <a:t>“Terrible. Didn’t want to listen.”</a:t>
            </a:r>
          </a:p>
          <a:p>
            <a:pPr marL="285750" indent="-285750">
              <a:buFont typeface="Arial" panose="020B0604020202020204" pitchFamily="34" charset="0"/>
              <a:buChar char="•"/>
            </a:pPr>
            <a:r>
              <a:rPr lang="en-GB" sz="1600" b="1" dirty="0"/>
              <a:t>“Waste of time.”</a:t>
            </a:r>
          </a:p>
          <a:p>
            <a:pPr marL="285750" indent="-285750">
              <a:buFont typeface="Arial" panose="020B0604020202020204" pitchFamily="34" charset="0"/>
              <a:buChar char="•"/>
            </a:pPr>
            <a:r>
              <a:rPr lang="en-GB" sz="1600" dirty="0"/>
              <a:t>“The meeting went well.”</a:t>
            </a:r>
          </a:p>
          <a:p>
            <a:pPr marL="285750" indent="-285750">
              <a:buFont typeface="Arial" panose="020B0604020202020204" pitchFamily="34" charset="0"/>
              <a:buChar char="•"/>
            </a:pPr>
            <a:r>
              <a:rPr lang="en-GB" sz="1600" b="1" dirty="0"/>
              <a:t>“The LA agreed a number of actions and failed to carry them out.”</a:t>
            </a:r>
          </a:p>
          <a:p>
            <a:pPr marL="285750" indent="-285750">
              <a:buFont typeface="Arial" panose="020B0604020202020204" pitchFamily="34" charset="0"/>
              <a:buChar char="•"/>
            </a:pPr>
            <a:r>
              <a:rPr lang="en-GB" sz="1600" dirty="0"/>
              <a:t>“Very good.”</a:t>
            </a:r>
          </a:p>
          <a:p>
            <a:pPr marL="285750" indent="-285750">
              <a:buFont typeface="Arial" panose="020B0604020202020204" pitchFamily="34" charset="0"/>
              <a:buChar char="•"/>
            </a:pPr>
            <a:r>
              <a:rPr lang="en-GB" sz="1600" b="1" dirty="0"/>
              <a:t>“I felt heard by the mediator. However dates agreed during mediation were not adhered to by the LEA.”</a:t>
            </a:r>
          </a:p>
          <a:p>
            <a:pPr marL="285750" indent="-285750">
              <a:buFont typeface="Arial" panose="020B0604020202020204" pitchFamily="34" charset="0"/>
              <a:buChar char="•"/>
            </a:pPr>
            <a:r>
              <a:rPr lang="en-GB" sz="1600" dirty="0"/>
              <a:t>“The process was fine. The mediator explained everything well, but I wish there had been more of an exchange of information beforehand.”</a:t>
            </a:r>
          </a:p>
          <a:p>
            <a:pPr marL="285750" indent="-285750">
              <a:buFont typeface="Arial" panose="020B0604020202020204" pitchFamily="34" charset="0"/>
              <a:buChar char="•"/>
            </a:pPr>
            <a:r>
              <a:rPr lang="en-GB" sz="1600" b="1" dirty="0"/>
              <a:t>“Two experiences, one helpful, [the other was a] complete waste of time.”</a:t>
            </a:r>
          </a:p>
          <a:p>
            <a:pPr marL="285750" indent="-285750">
              <a:buFont typeface="Arial" panose="020B0604020202020204" pitchFamily="34" charset="0"/>
              <a:buChar char="•"/>
            </a:pPr>
            <a:r>
              <a:rPr lang="en-GB" sz="1600" dirty="0"/>
              <a:t>“I really enjoyed it, the mediator was really lovely.”</a:t>
            </a:r>
          </a:p>
          <a:p>
            <a:pPr marL="285750" indent="-285750">
              <a:buFont typeface="Arial" panose="020B0604020202020204" pitchFamily="34" charset="0"/>
              <a:buChar char="•"/>
            </a:pPr>
            <a:r>
              <a:rPr lang="en-GB" sz="1600" b="1" dirty="0"/>
              <a:t>“Mediation was good, process was easy, however, LA failed to act on what was agreed at mediation.”</a:t>
            </a:r>
          </a:p>
          <a:p>
            <a:pPr marL="285750" indent="-285750">
              <a:buFont typeface="Arial" panose="020B0604020202020204" pitchFamily="34" charset="0"/>
              <a:buChar char="•"/>
            </a:pPr>
            <a:r>
              <a:rPr lang="en-GB" sz="1600" dirty="0"/>
              <a:t>“Have used twice. First experience good. Second was a waste of time as the LA officer did not follow through what was agreed.”</a:t>
            </a:r>
          </a:p>
          <a:p>
            <a:pPr marL="285750" indent="-285750">
              <a:buFont typeface="Arial" panose="020B0604020202020204" pitchFamily="34" charset="0"/>
              <a:buChar char="•"/>
            </a:pPr>
            <a:r>
              <a:rPr lang="en-GB" sz="1600" b="1" dirty="0"/>
              <a:t>“It highlighted the failure of the LA”</a:t>
            </a:r>
          </a:p>
          <a:p>
            <a:pPr marL="285750" indent="-285750">
              <a:buFont typeface="Arial" panose="020B0604020202020204" pitchFamily="34" charset="0"/>
              <a:buChar char="•"/>
            </a:pPr>
            <a:r>
              <a:rPr lang="en-GB" sz="1600" dirty="0"/>
              <a:t>“Was helpful in explaining the whole process.”</a:t>
            </a:r>
          </a:p>
          <a:p>
            <a:pPr marL="285750" indent="-285750">
              <a:buFont typeface="Arial" panose="020B0604020202020204" pitchFamily="34" charset="0"/>
              <a:buChar char="•"/>
            </a:pPr>
            <a:endParaRPr lang="en-GB" sz="1600" dirty="0"/>
          </a:p>
          <a:p>
            <a:r>
              <a:rPr lang="en-GB" sz="1600" dirty="0"/>
              <a:t>So a very clear mix of experiences here, and a lack of consistency in </a:t>
            </a:r>
            <a:r>
              <a:rPr lang="en-GB" sz="1600"/>
              <a:t>those experiences.</a:t>
            </a:r>
            <a:endParaRPr lang="en-GB" sz="1600"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059810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Single Corner Rounded 9">
            <a:extLst>
              <a:ext uri="{FF2B5EF4-FFF2-40B4-BE49-F238E27FC236}">
                <a16:creationId xmlns:a16="http://schemas.microsoft.com/office/drawing/2014/main" id="{C5477714-AB15-2939-0F80-AF4D55CE7178}"/>
              </a:ext>
            </a:extLst>
          </p:cNvPr>
          <p:cNvSpPr/>
          <p:nvPr/>
        </p:nvSpPr>
        <p:spPr>
          <a:xfrm rot="10800000" flipH="1">
            <a:off x="-1" y="350703"/>
            <a:ext cx="7537144" cy="606491"/>
          </a:xfrm>
          <a:prstGeom prst="round1Rect">
            <a:avLst>
              <a:gd name="adj" fmla="val 50000"/>
            </a:avLst>
          </a:prstGeom>
          <a:solidFill>
            <a:srgbClr val="1D9DD9"/>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800" dirty="0">
              <a:solidFill>
                <a:schemeClr val="bg1"/>
              </a:solidFill>
            </a:endParaRPr>
          </a:p>
        </p:txBody>
      </p:sp>
      <p:sp>
        <p:nvSpPr>
          <p:cNvPr id="11" name="Rectangle 10">
            <a:extLst>
              <a:ext uri="{FF2B5EF4-FFF2-40B4-BE49-F238E27FC236}">
                <a16:creationId xmlns:a16="http://schemas.microsoft.com/office/drawing/2014/main" id="{D9A3A683-520A-4A4A-9EE6-1826584615AD}"/>
              </a:ext>
            </a:extLst>
          </p:cNvPr>
          <p:cNvSpPr/>
          <p:nvPr/>
        </p:nvSpPr>
        <p:spPr>
          <a:xfrm>
            <a:off x="0" y="-13187"/>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09A15B8-5DC0-4880-B329-CFAB5004D740}"/>
              </a:ext>
            </a:extLst>
          </p:cNvPr>
          <p:cNvSpPr/>
          <p:nvPr/>
        </p:nvSpPr>
        <p:spPr>
          <a:xfrm>
            <a:off x="-2" y="6494114"/>
            <a:ext cx="12192000" cy="363894"/>
          </a:xfrm>
          <a:prstGeom prst="rect">
            <a:avLst/>
          </a:prstGeom>
          <a:gradFill flip="none" rotWithShape="1">
            <a:gsLst>
              <a:gs pos="0">
                <a:srgbClr val="E30613"/>
              </a:gs>
              <a:gs pos="50000">
                <a:srgbClr val="FAB400"/>
              </a:gs>
              <a:gs pos="21000">
                <a:srgbClr val="1D9DD9"/>
              </a:gs>
              <a:gs pos="81000">
                <a:srgbClr val="3FA535"/>
              </a:gs>
              <a:gs pos="100000">
                <a:srgbClr val="E3061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ECB41E24-492A-4AF1-83F9-2D01EC815664}"/>
              </a:ext>
            </a:extLst>
          </p:cNvPr>
          <p:cNvSpPr txBox="1"/>
          <p:nvPr/>
        </p:nvSpPr>
        <p:spPr>
          <a:xfrm>
            <a:off x="171846" y="392338"/>
            <a:ext cx="7471828" cy="523220"/>
          </a:xfrm>
          <a:prstGeom prst="rect">
            <a:avLst/>
          </a:prstGeom>
          <a:noFill/>
        </p:spPr>
        <p:txBody>
          <a:bodyPr wrap="square">
            <a:spAutoFit/>
          </a:bodyPr>
          <a:lstStyle/>
          <a:p>
            <a:r>
              <a:rPr lang="en-GB" sz="2800" dirty="0">
                <a:solidFill>
                  <a:schemeClr val="bg1"/>
                </a:solidFill>
                <a:latin typeface="Arial Black" panose="020B0A04020102020204" pitchFamily="34" charset="0"/>
              </a:rPr>
              <a:t>ABOUT FAMILY VOICE CALDERDALE</a:t>
            </a:r>
          </a:p>
        </p:txBody>
      </p:sp>
      <p:sp>
        <p:nvSpPr>
          <p:cNvPr id="2" name="TextBox 1">
            <a:extLst>
              <a:ext uri="{FF2B5EF4-FFF2-40B4-BE49-F238E27FC236}">
                <a16:creationId xmlns:a16="http://schemas.microsoft.com/office/drawing/2014/main" id="{7B42FBA7-D314-4626-ABD9-1605DB5689AA}"/>
              </a:ext>
            </a:extLst>
          </p:cNvPr>
          <p:cNvSpPr txBox="1"/>
          <p:nvPr/>
        </p:nvSpPr>
        <p:spPr>
          <a:xfrm>
            <a:off x="171846" y="1109709"/>
            <a:ext cx="11786375" cy="5016758"/>
          </a:xfrm>
          <a:prstGeom prst="rect">
            <a:avLst/>
          </a:prstGeom>
          <a:noFill/>
        </p:spPr>
        <p:txBody>
          <a:bodyPr wrap="square" rtlCol="0">
            <a:spAutoFit/>
          </a:bodyPr>
          <a:lstStyle/>
          <a:p>
            <a:pPr marL="285750" indent="-285750">
              <a:buFont typeface="Arial" panose="020B0604020202020204" pitchFamily="34" charset="0"/>
              <a:buChar char="•"/>
            </a:pPr>
            <a:r>
              <a:rPr lang="en-GB" sz="3200" dirty="0"/>
              <a:t>Family Voice Calderdale is a project of Unique Ways and is the Parent Carer Forum for Calderdale.</a:t>
            </a:r>
          </a:p>
          <a:p>
            <a:pPr marL="285750" indent="-285750">
              <a:buFont typeface="Arial" panose="020B0604020202020204" pitchFamily="34" charset="0"/>
              <a:buChar char="•"/>
            </a:pPr>
            <a:r>
              <a:rPr lang="en-GB" sz="3200" dirty="0"/>
              <a:t>All Parent Carer Forums are members of the National Network of Parent Carer Forums and Contact (formerly Contact A Family).</a:t>
            </a:r>
          </a:p>
          <a:p>
            <a:pPr marL="285750" indent="-285750">
              <a:buFont typeface="Arial" panose="020B0604020202020204" pitchFamily="34" charset="0"/>
              <a:buChar char="•"/>
            </a:pPr>
            <a:r>
              <a:rPr lang="en-GB" sz="3200" dirty="0"/>
              <a:t>The aim of Family Voice Calderdale is to ensure that services within Calderdale meet the needs of disabled children and their families</a:t>
            </a:r>
          </a:p>
          <a:p>
            <a:pPr marL="285750" indent="-285750">
              <a:buFont typeface="Arial" panose="020B0604020202020204" pitchFamily="34" charset="0"/>
              <a:buChar char="•"/>
            </a:pPr>
            <a:r>
              <a:rPr lang="en-GB" sz="3200" dirty="0"/>
              <a:t>We do this by representing the voices of the Parent Carers of Children and Young People with SEND in Calderdale, and by having Parent Carer Representatives sit on Strategic Partnerships throughout Calderdale.</a:t>
            </a:r>
          </a:p>
        </p:txBody>
      </p:sp>
    </p:spTree>
    <p:extLst>
      <p:ext uri="{BB962C8B-B14F-4D97-AF65-F5344CB8AC3E}">
        <p14:creationId xmlns:p14="http://schemas.microsoft.com/office/powerpoint/2010/main" val="24570012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10013</TotalTime>
  <Words>977</Words>
  <Application>Microsoft Office PowerPoint</Application>
  <PresentationFormat>Widescreen</PresentationFormat>
  <Paragraphs>94</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Reynolds</dc:creator>
  <cp:lastModifiedBy>Family Voice</cp:lastModifiedBy>
  <cp:revision>60</cp:revision>
  <dcterms:created xsi:type="dcterms:W3CDTF">2022-08-23T11:24:38Z</dcterms:created>
  <dcterms:modified xsi:type="dcterms:W3CDTF">2024-10-30T15:27:17Z</dcterms:modified>
</cp:coreProperties>
</file>