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1"/>
  </p:handout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64" r:id="rId17"/>
    <p:sldId id="265" r:id="rId18"/>
    <p:sldId id="266" r:id="rId19"/>
    <p:sldId id="267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74A"/>
    <a:srgbClr val="C82459"/>
    <a:srgbClr val="3588D8"/>
    <a:srgbClr val="7F0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246B5-0952-41D9-A2BA-2667852E5A1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88680-56D4-423B-9D2E-6D7C43A4D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401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9261-EEE6-40AC-B1C6-FDF1175FFC18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0770-82CA-4894-A0FE-7A8926E9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1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9261-EEE6-40AC-B1C6-FDF1175FFC18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0770-82CA-4894-A0FE-7A8926E9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9261-EEE6-40AC-B1C6-FDF1175FFC18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0770-82CA-4894-A0FE-7A8926E9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7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9261-EEE6-40AC-B1C6-FDF1175FFC18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0770-82CA-4894-A0FE-7A8926E9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37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9261-EEE6-40AC-B1C6-FDF1175FFC18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0770-82CA-4894-A0FE-7A8926E9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0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9261-EEE6-40AC-B1C6-FDF1175FFC18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0770-82CA-4894-A0FE-7A8926E9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5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9261-EEE6-40AC-B1C6-FDF1175FFC18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0770-82CA-4894-A0FE-7A8926E9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8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9261-EEE6-40AC-B1C6-FDF1175FFC18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0770-82CA-4894-A0FE-7A8926E9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5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9261-EEE6-40AC-B1C6-FDF1175FFC18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0770-82CA-4894-A0FE-7A8926E9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3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9261-EEE6-40AC-B1C6-FDF1175FFC18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0770-82CA-4894-A0FE-7A8926E9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28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9261-EEE6-40AC-B1C6-FDF1175FFC18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0770-82CA-4894-A0FE-7A8926E9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6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19261-EEE6-40AC-B1C6-FDF1175FFC18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0770-82CA-4894-A0FE-7A8926E9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98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6943742" y="5469400"/>
            <a:ext cx="4391025" cy="1101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4373" y="219964"/>
            <a:ext cx="46065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F00D9"/>
                </a:solidFill>
                <a:latin typeface="Impact" panose="020B0806030902050204" pitchFamily="34" charset="0"/>
              </a:rPr>
              <a:t>Young</a:t>
            </a:r>
            <a:r>
              <a:rPr lang="en-GB" sz="8000" dirty="0">
                <a:latin typeface="Impact" panose="020B0806030902050204" pitchFamily="34" charset="0"/>
              </a:rPr>
              <a:t> </a:t>
            </a:r>
            <a:r>
              <a:rPr lang="en-GB" sz="8000" dirty="0">
                <a:solidFill>
                  <a:srgbClr val="3588D8"/>
                </a:solidFill>
                <a:latin typeface="Impact" panose="020B0806030902050204" pitchFamily="34" charset="0"/>
              </a:rPr>
              <a:t>Leaders</a:t>
            </a:r>
            <a:r>
              <a:rPr lang="en-GB" sz="8000" dirty="0">
                <a:latin typeface="Impact" panose="020B0806030902050204" pitchFamily="34" charset="0"/>
              </a:rPr>
              <a:t> </a:t>
            </a:r>
            <a:r>
              <a:rPr lang="en-GB" sz="8000" dirty="0">
                <a:solidFill>
                  <a:srgbClr val="C82459"/>
                </a:solidFill>
                <a:latin typeface="Impact" panose="020B0806030902050204" pitchFamily="34" charset="0"/>
              </a:rPr>
              <a:t>Summer </a:t>
            </a:r>
            <a:r>
              <a:rPr lang="en-GB" sz="8000" dirty="0">
                <a:solidFill>
                  <a:srgbClr val="F8974A"/>
                </a:solidFill>
                <a:latin typeface="Impact" panose="020B0806030902050204" pitchFamily="34" charset="0"/>
              </a:rPr>
              <a:t>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872" y="232843"/>
            <a:ext cx="2634739" cy="3332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872" y="3656349"/>
            <a:ext cx="2634739" cy="2914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35" y="219964"/>
            <a:ext cx="2780017" cy="33518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35" y="3656349"/>
            <a:ext cx="2780017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6000" dirty="0">
                <a:solidFill>
                  <a:srgbClr val="7F00D9"/>
                </a:solidFill>
                <a:latin typeface="Impact" panose="020B0806030902050204" pitchFamily="34" charset="0"/>
              </a:rPr>
              <a:t>Where will I be staying?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20" y="1573618"/>
            <a:ext cx="2194750" cy="265199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32950" y="1562202"/>
            <a:ext cx="8727641" cy="860097"/>
          </a:xfrm>
          <a:prstGeom prst="wedgeRoundRectCallout">
            <a:avLst>
              <a:gd name="adj1" fmla="val -60650"/>
              <a:gd name="adj2" fmla="val 184611"/>
              <a:gd name="adj3" fmla="val 16667"/>
            </a:avLst>
          </a:prstGeom>
          <a:solidFill>
            <a:srgbClr val="F8974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be staying in the lodges at Bradley Wood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01" y="2800896"/>
            <a:ext cx="4604289" cy="3453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59" y="2800896"/>
            <a:ext cx="4604289" cy="3453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54" y="2801651"/>
            <a:ext cx="4603283" cy="34524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3610" y="3234017"/>
            <a:ext cx="3451539" cy="25886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6206" y="3248974"/>
            <a:ext cx="3434445" cy="25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6000" dirty="0">
                <a:solidFill>
                  <a:srgbClr val="3588D8"/>
                </a:solidFill>
                <a:latin typeface="Impact" panose="020B0806030902050204" pitchFamily="34" charset="0"/>
              </a:rPr>
              <a:t>What activities will I be doing?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548" y="1895212"/>
            <a:ext cx="1969179" cy="24934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12124" y="1495966"/>
            <a:ext cx="9053847" cy="1543447"/>
          </a:xfrm>
          <a:prstGeom prst="wedgeRoundRectCallout">
            <a:avLst>
              <a:gd name="adj1" fmla="val 58829"/>
              <a:gd name="adj2" fmla="val 73474"/>
              <a:gd name="adj3" fmla="val 16667"/>
            </a:avLst>
          </a:prstGeom>
          <a:solidFill>
            <a:srgbClr val="C824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800"/>
              </a:spcBef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a chance to have fun and socialise as well as activities like rock wall climbing, archery and grass sledging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886" y="3619768"/>
            <a:ext cx="3286259" cy="2464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358" y="3619767"/>
            <a:ext cx="3286261" cy="2464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68" y="3208984"/>
            <a:ext cx="4375958" cy="32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6000" dirty="0">
                <a:solidFill>
                  <a:srgbClr val="C82459"/>
                </a:solidFill>
                <a:latin typeface="Impact" panose="020B0806030902050204" pitchFamily="34" charset="0"/>
              </a:rPr>
              <a:t>How will I get there?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2138" y="1811509"/>
            <a:ext cx="2212031" cy="216693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16688" y="1459939"/>
            <a:ext cx="8744754" cy="755227"/>
          </a:xfrm>
          <a:prstGeom prst="wedgeRoundRectCallout">
            <a:avLst>
              <a:gd name="adj1" fmla="val -59221"/>
              <a:gd name="adj2" fmla="val 161027"/>
              <a:gd name="adj3" fmla="val 16667"/>
            </a:avLst>
          </a:prstGeom>
          <a:solidFill>
            <a:srgbClr val="3588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will be provided to get to Bradley Wood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r="20570"/>
          <a:stretch/>
        </p:blipFill>
        <p:spPr>
          <a:xfrm rot="5400000">
            <a:off x="5868655" y="2859266"/>
            <a:ext cx="3725921" cy="327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6000" dirty="0">
                <a:solidFill>
                  <a:srgbClr val="F8974A"/>
                </a:solidFill>
                <a:latin typeface="Impact" panose="020B0806030902050204" pitchFamily="34" charset="0"/>
              </a:rPr>
              <a:t>How do I get a place?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444" y="1690688"/>
            <a:ext cx="2359356" cy="26093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85011" y="1530268"/>
            <a:ext cx="7571873" cy="4838448"/>
          </a:xfrm>
          <a:prstGeom prst="wedgeRoundRectCallout">
            <a:avLst>
              <a:gd name="adj1" fmla="val 67302"/>
              <a:gd name="adj2" fmla="val -6524"/>
              <a:gd name="adj3" fmla="val 16667"/>
            </a:avLst>
          </a:prstGeom>
          <a:solidFill>
            <a:srgbClr val="7F0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to apply to go on 		the course. </a:t>
            </a:r>
          </a:p>
          <a:p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make sure that the </a:t>
            </a: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is right for you.</a:t>
            </a:r>
          </a:p>
          <a:p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You need to apply by 20th 			April 2018.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95802"/>
            <a:ext cx="1530229" cy="1237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35290"/>
            <a:ext cx="1243692" cy="1188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209" y="4624113"/>
            <a:ext cx="1188209" cy="16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6000" dirty="0">
                <a:solidFill>
                  <a:srgbClr val="7F00D9"/>
                </a:solidFill>
                <a:latin typeface="Impact" panose="020B0806030902050204" pitchFamily="34" charset="0"/>
              </a:rPr>
              <a:t>Will I definitely get a place?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20" y="1573618"/>
            <a:ext cx="2194750" cy="265199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657601" y="1573614"/>
            <a:ext cx="7696200" cy="4666765"/>
          </a:xfrm>
          <a:prstGeom prst="wedgeRoundRectCallout">
            <a:avLst>
              <a:gd name="adj1" fmla="val -68730"/>
              <a:gd name="adj2" fmla="val -9334"/>
              <a:gd name="adj3" fmla="val 16667"/>
            </a:avLst>
          </a:prstGeom>
          <a:solidFill>
            <a:srgbClr val="F8974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Not everyone will get a place 		on the course. We only have 8 		places for Young Leaders, and 		8 places for course partners. </a:t>
            </a:r>
          </a:p>
          <a:p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We will decide who goes onto 		the course based on your 			application.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928" y="1963330"/>
            <a:ext cx="1612496" cy="1245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928" y="3906146"/>
            <a:ext cx="1606310" cy="18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sz="6000" dirty="0">
                <a:solidFill>
                  <a:srgbClr val="3588D8"/>
                </a:solidFill>
                <a:latin typeface="Impact" panose="020B0806030902050204" pitchFamily="34" charset="0"/>
              </a:rPr>
              <a:t>When will I know if I’ve got a place?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621" y="1690688"/>
            <a:ext cx="1969179" cy="24934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69133" y="1690688"/>
            <a:ext cx="8277726" cy="4501565"/>
          </a:xfrm>
          <a:prstGeom prst="wedgeRoundRectCallout">
            <a:avLst>
              <a:gd name="adj1" fmla="val 62201"/>
              <a:gd name="adj2" fmla="val -12787"/>
              <a:gd name="adj3" fmla="val 16667"/>
            </a:avLst>
          </a:prstGeom>
          <a:solidFill>
            <a:srgbClr val="C824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800"/>
              </a:spcBef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We will get back to you by 4th 			May 2018 to let you know if you 			have a place on the course or not.</a:t>
            </a:r>
          </a:p>
          <a:p>
            <a:pPr lvl="0">
              <a:spcBef>
                <a:spcPts val="1800"/>
              </a:spcBef>
            </a:pP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800"/>
              </a:spcBef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If you don’t get a place on the 			course, we will still work with you 		to see what other opportunities 			are available.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32" y="1979841"/>
            <a:ext cx="1295400" cy="1768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33" y="4114020"/>
            <a:ext cx="1295400" cy="14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6000" dirty="0">
                <a:solidFill>
                  <a:srgbClr val="C82459"/>
                </a:solidFill>
                <a:latin typeface="Impact" panose="020B0806030902050204" pitchFamily="34" charset="0"/>
              </a:rPr>
              <a:t>I want to know more!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17" y="1690688"/>
            <a:ext cx="2206943" cy="217036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53852" y="1666001"/>
            <a:ext cx="7748337" cy="2195051"/>
          </a:xfrm>
          <a:prstGeom prst="wedgeRoundRectCallout">
            <a:avLst>
              <a:gd name="adj1" fmla="val -69254"/>
              <a:gd name="adj2" fmla="val 8566"/>
              <a:gd name="adj3" fmla="val 16667"/>
            </a:avLst>
          </a:prstGeom>
          <a:solidFill>
            <a:srgbClr val="3588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ask questions now or if you think of something later, you can speak to Lead the Way by calling 0300 012 0416</a:t>
            </a: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also get help with the application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455" y="4305550"/>
            <a:ext cx="1974345" cy="218351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45117" y="4305550"/>
            <a:ext cx="7571873" cy="2183514"/>
          </a:xfrm>
          <a:prstGeom prst="wedgeRoundRectCallout">
            <a:avLst>
              <a:gd name="adj1" fmla="val 70056"/>
              <a:gd name="adj2" fmla="val 25068"/>
              <a:gd name="adj3" fmla="val 16667"/>
            </a:avLst>
          </a:prstGeom>
          <a:solidFill>
            <a:srgbClr val="7F0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would like an application form you can take one now or get one later by calling Lead the Way on 0300 012 0416</a:t>
            </a:r>
          </a:p>
          <a:p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6000" dirty="0">
                <a:solidFill>
                  <a:srgbClr val="7F00D9"/>
                </a:solidFill>
                <a:latin typeface="Impact" panose="020B0806030902050204" pitchFamily="34" charset="0"/>
              </a:rPr>
              <a:t>What is Young Leaders?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29" y="1825626"/>
            <a:ext cx="2197192" cy="265012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962399" y="1552910"/>
            <a:ext cx="7267074" cy="4494963"/>
          </a:xfrm>
          <a:prstGeom prst="wedgeRoundRectCallout">
            <a:avLst>
              <a:gd name="adj1" fmla="val -75800"/>
              <a:gd name="adj2" fmla="val 44"/>
              <a:gd name="adj3" fmla="val 16667"/>
            </a:avLst>
          </a:prstGeom>
          <a:solidFill>
            <a:srgbClr val="F8974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Leaders is a course for people aged 16 and 17 to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leadership skills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new friends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something new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It is run by Inclusion 			North and Lead the 			Way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18" y="4475748"/>
            <a:ext cx="1061505" cy="994610"/>
          </a:xfrm>
          <a:prstGeom prst="rect">
            <a:avLst/>
          </a:prstGeom>
        </p:spPr>
      </p:pic>
      <p:pic>
        <p:nvPicPr>
          <p:cNvPr id="8" name="Picture 7" descr="C:\Users\Advocate\Pictures\LTW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62" y="4475748"/>
            <a:ext cx="977768" cy="99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2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6000" dirty="0">
                <a:solidFill>
                  <a:srgbClr val="3588D8"/>
                </a:solidFill>
                <a:latin typeface="Impact" panose="020B0806030902050204" pitchFamily="34" charset="0"/>
              </a:rPr>
              <a:t>Who is the course for?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474" y="1895212"/>
            <a:ext cx="2120010" cy="268405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85175" y="1895212"/>
            <a:ext cx="8277726" cy="4267201"/>
          </a:xfrm>
          <a:prstGeom prst="wedgeRoundRectCallout">
            <a:avLst>
              <a:gd name="adj1" fmla="val 66465"/>
              <a:gd name="adj2" fmla="val -13539"/>
              <a:gd name="adj3" fmla="val 16667"/>
            </a:avLst>
          </a:prstGeom>
          <a:solidFill>
            <a:srgbClr val="C824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3200" b="1" dirty="0">
                <a:solidFill>
                  <a:prstClr val="black"/>
                </a:solidFill>
              </a:rPr>
              <a:t>It is for young people in Calderdale aged 16-17 who have a learning disability or autism, or both.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3200" b="1" dirty="0">
                <a:solidFill>
                  <a:prstClr val="black"/>
                </a:solidFill>
              </a:rPr>
              <a:t>			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3200" b="1" dirty="0">
                <a:solidFill>
                  <a:prstClr val="black"/>
                </a:solidFill>
              </a:rPr>
              <a:t>			It is also for people 					who are aged 16 or 17 and 				want to be a course partner.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28981"/>
            <a:ext cx="2508033" cy="13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6000" dirty="0">
                <a:solidFill>
                  <a:srgbClr val="C82459"/>
                </a:solidFill>
                <a:latin typeface="Impact" panose="020B0806030902050204" pitchFamily="34" charset="0"/>
              </a:rPr>
              <a:t>What does it involve?</a:t>
            </a:r>
            <a:endParaRPr lang="en-GB" dirty="0">
              <a:solidFill>
                <a:srgbClr val="C8245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8200" y="1811509"/>
            <a:ext cx="2212031" cy="21669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753852" y="1698085"/>
            <a:ext cx="7748337" cy="4863136"/>
          </a:xfrm>
          <a:prstGeom prst="wedgeRoundRectCallout">
            <a:avLst>
              <a:gd name="adj1" fmla="val -65942"/>
              <a:gd name="adj2" fmla="val -20338"/>
              <a:gd name="adj3" fmla="val 16667"/>
            </a:avLst>
          </a:prstGeom>
          <a:solidFill>
            <a:srgbClr val="3588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course is residential – 			there will be three overnight 		stays.</a:t>
            </a:r>
          </a:p>
          <a:p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The course is free to 				participants. </a:t>
            </a: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The cost of the course will be 		met by Inclusion North and 		Calderdale Local Authority.</a:t>
            </a:r>
          </a:p>
          <a:p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260723" y="2000671"/>
            <a:ext cx="1328403" cy="1386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723" y="4129653"/>
            <a:ext cx="1377815" cy="658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205" y="4945365"/>
            <a:ext cx="131685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6000" dirty="0">
                <a:solidFill>
                  <a:srgbClr val="F8974A"/>
                </a:solidFill>
                <a:latin typeface="Impact" panose="020B0806030902050204" pitchFamily="34" charset="0"/>
              </a:rPr>
              <a:t>What will I do on the course?</a:t>
            </a:r>
            <a:endParaRPr lang="en-GB" dirty="0">
              <a:solidFill>
                <a:srgbClr val="F8974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503" y="1690688"/>
            <a:ext cx="2357297" cy="260600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7517" y="1690688"/>
            <a:ext cx="7571873" cy="4838448"/>
          </a:xfrm>
          <a:prstGeom prst="wedgeRoundRectCallout">
            <a:avLst>
              <a:gd name="adj1" fmla="val 65607"/>
              <a:gd name="adj2" fmla="val -8182"/>
              <a:gd name="adj3" fmla="val 16667"/>
            </a:avLst>
          </a:prstGeom>
          <a:solidFill>
            <a:srgbClr val="7F0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course will be fun, 				challenging and a chance to 			make new friends.</a:t>
            </a:r>
          </a:p>
          <a:p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 learning new skills, </a:t>
            </a:r>
          </a:p>
          <a:p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a chance to do activities. </a:t>
            </a:r>
          </a:p>
          <a:p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These might include a climbing </a:t>
            </a:r>
          </a:p>
          <a:p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wall, archery and grass sledging. </a:t>
            </a:r>
          </a:p>
          <a:p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02" y="2023785"/>
            <a:ext cx="1207113" cy="1286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363" y="3448649"/>
            <a:ext cx="1519308" cy="1167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002" y="4616117"/>
            <a:ext cx="1171913" cy="17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6000" dirty="0">
                <a:solidFill>
                  <a:srgbClr val="7F00D9"/>
                </a:solidFill>
                <a:latin typeface="Impact" panose="020B0806030902050204" pitchFamily="34" charset="0"/>
              </a:rPr>
              <a:t>What about the course partner?</a:t>
            </a:r>
            <a:endParaRPr lang="en-GB" dirty="0">
              <a:solidFill>
                <a:srgbClr val="7F00D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0" y="1573615"/>
            <a:ext cx="2194750" cy="265199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1" y="1573614"/>
            <a:ext cx="7696200" cy="4666765"/>
          </a:xfrm>
          <a:prstGeom prst="wedgeRoundRectCallout">
            <a:avLst>
              <a:gd name="adj1" fmla="val -69147"/>
              <a:gd name="adj2" fmla="val -11053"/>
              <a:gd name="adj3" fmla="val 16667"/>
            </a:avLst>
          </a:prstGeom>
          <a:solidFill>
            <a:srgbClr val="F8974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On the course you will work 		with a partner.</a:t>
            </a:r>
          </a:p>
          <a:p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partner will be someone </a:t>
            </a: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helps you on the course </a:t>
            </a: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also learns with you.</a:t>
            </a:r>
          </a:p>
          <a:p>
            <a:pPr>
              <a:spcBef>
                <a:spcPts val="1800"/>
              </a:spcBef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353" y="1947362"/>
            <a:ext cx="1123815" cy="1485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710" y="4151924"/>
            <a:ext cx="206062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0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6000" dirty="0">
                <a:solidFill>
                  <a:srgbClr val="3588D8"/>
                </a:solidFill>
                <a:latin typeface="Impact" panose="020B0806030902050204" pitchFamily="34" charset="0"/>
              </a:rPr>
              <a:t>Who will my partner be?</a:t>
            </a:r>
            <a:endParaRPr lang="en-GB" dirty="0">
              <a:solidFill>
                <a:srgbClr val="3588D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548" y="1895212"/>
            <a:ext cx="1969179" cy="24934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85175" y="1895212"/>
            <a:ext cx="8277726" cy="4267201"/>
          </a:xfrm>
          <a:prstGeom prst="wedgeRoundRectCallout">
            <a:avLst>
              <a:gd name="adj1" fmla="val 66465"/>
              <a:gd name="adj2" fmla="val -13539"/>
              <a:gd name="adj3" fmla="val 16667"/>
            </a:avLst>
          </a:prstGeom>
          <a:solidFill>
            <a:srgbClr val="C824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800"/>
              </a:spcBef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Your course partner will be aged 		16-17 too. It could be somebody 		you might know.</a:t>
            </a:r>
          </a:p>
          <a:p>
            <a:pPr lvl="0">
              <a:spcBef>
                <a:spcPts val="1800"/>
              </a:spcBef>
            </a:pP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try to match you with a 		</a:t>
            </a: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who has the same likes </a:t>
            </a: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interests as you.</a:t>
            </a:r>
            <a:endParaRPr lang="en-GB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800"/>
              </a:spcBef>
            </a:pP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21" y="2230748"/>
            <a:ext cx="1146147" cy="1530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430" y="4274684"/>
            <a:ext cx="2054530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6000" dirty="0">
                <a:solidFill>
                  <a:srgbClr val="C82459"/>
                </a:solidFill>
                <a:latin typeface="Impact" panose="020B0806030902050204" pitchFamily="34" charset="0"/>
              </a:rPr>
              <a:t>When is the course?</a:t>
            </a:r>
            <a:endParaRPr lang="en-GB" dirty="0">
              <a:solidFill>
                <a:srgbClr val="C8245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8200" y="1811509"/>
            <a:ext cx="2212031" cy="216693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53852" y="1666001"/>
            <a:ext cx="7748337" cy="4734799"/>
          </a:xfrm>
          <a:prstGeom prst="wedgeRoundRectCallout">
            <a:avLst>
              <a:gd name="adj1" fmla="val -66149"/>
              <a:gd name="adj2" fmla="val -19989"/>
              <a:gd name="adj3" fmla="val 16667"/>
            </a:avLst>
          </a:prstGeom>
          <a:solidFill>
            <a:srgbClr val="3588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dates for Young Leaders 		in 2018 are:</a:t>
            </a:r>
          </a:p>
          <a:p>
            <a:pPr>
              <a:spcBef>
                <a:spcPts val="1200"/>
              </a:spcBef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Tues 17 July</a:t>
            </a: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Tues 31 July – Wed 1 August</a:t>
            </a: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Tues 14 – Wed 15 August</a:t>
            </a: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Tues 28 – Wed 29 August</a:t>
            </a:r>
          </a:p>
          <a:p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Young Leaders must attend 		every session of the course.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391" y="1984992"/>
            <a:ext cx="1457070" cy="175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727" y="4856849"/>
            <a:ext cx="1225841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6000" dirty="0">
                <a:solidFill>
                  <a:srgbClr val="F8974A"/>
                </a:solidFill>
                <a:latin typeface="Impact" panose="020B0806030902050204" pitchFamily="34" charset="0"/>
              </a:rPr>
              <a:t>Where is the course?</a:t>
            </a:r>
            <a:endParaRPr lang="en-GB" dirty="0">
              <a:solidFill>
                <a:srgbClr val="F8974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444" y="1690688"/>
            <a:ext cx="2359356" cy="260931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85011" y="1477166"/>
            <a:ext cx="8166561" cy="800808"/>
          </a:xfrm>
          <a:prstGeom prst="wedgeRoundRectCallout">
            <a:avLst>
              <a:gd name="adj1" fmla="val 60549"/>
              <a:gd name="adj2" fmla="val 207529"/>
              <a:gd name="adj3" fmla="val 16667"/>
            </a:avLst>
          </a:prstGeom>
          <a:solidFill>
            <a:srgbClr val="7F0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course will be held at Bradley Woods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035" y="3012080"/>
            <a:ext cx="4041103" cy="3030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35" y="2507301"/>
            <a:ext cx="5387186" cy="40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5B2C8713E8224BBCDC1F4ADA8E5219" ma:contentTypeVersion="10" ma:contentTypeDescription="Create a new document." ma:contentTypeScope="" ma:versionID="a87907ab6e30373c886fb1ddb1f08c85">
  <xsd:schema xmlns:xsd="http://www.w3.org/2001/XMLSchema" xmlns:xs="http://www.w3.org/2001/XMLSchema" xmlns:p="http://schemas.microsoft.com/office/2006/metadata/properties" xmlns:ns2="808a1371-97ae-46b8-b30d-2e49251f8971" xmlns:ns3="4fe57252-e7b1-4b88-8a46-55405eb00846" targetNamespace="http://schemas.microsoft.com/office/2006/metadata/properties" ma:root="true" ma:fieldsID="597b665a83d7afb870e9603d4d258059" ns2:_="" ns3:_="">
    <xsd:import namespace="808a1371-97ae-46b8-b30d-2e49251f8971"/>
    <xsd:import namespace="4fe57252-e7b1-4b88-8a46-55405eb008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Date_x0020_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a1371-97ae-46b8-b30d-2e49251f89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57252-e7b1-4b88-8a46-55405eb008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Date_x0020_order" ma:index="17" nillable="true" ma:displayName="Date order" ma:format="DateOnly" ma:internalName="Date_x0020_order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order xmlns="4fe57252-e7b1-4b88-8a46-55405eb00846" xsi:nil="true"/>
  </documentManagement>
</p:properties>
</file>

<file path=customXml/itemProps1.xml><?xml version="1.0" encoding="utf-8"?>
<ds:datastoreItem xmlns:ds="http://schemas.openxmlformats.org/officeDocument/2006/customXml" ds:itemID="{CD5C010D-6421-4110-BFCF-7DC1C9A82D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8a1371-97ae-46b8-b30d-2e49251f8971"/>
    <ds:schemaRef ds:uri="4fe57252-e7b1-4b88-8a46-55405eb008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DA9924-8B9F-45BE-B2E6-AF785B09A0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30288-4608-44E1-A052-B2A79273582D}">
  <ds:schemaRefs>
    <ds:schemaRef ds:uri="http://purl.org/dc/elements/1.1/"/>
    <ds:schemaRef ds:uri="4fe57252-e7b1-4b88-8a46-55405eb00846"/>
    <ds:schemaRef ds:uri="http://www.w3.org/XML/1998/namespace"/>
    <ds:schemaRef ds:uri="808a1371-97ae-46b8-b30d-2e49251f8971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248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Impact</vt:lpstr>
      <vt:lpstr>Times New Roman</vt:lpstr>
      <vt:lpstr>Office Theme</vt:lpstr>
      <vt:lpstr>PowerPoint Presentation</vt:lpstr>
      <vt:lpstr>What is Young Leaders?</vt:lpstr>
      <vt:lpstr>Who is the course for?</vt:lpstr>
      <vt:lpstr>What does it involve?</vt:lpstr>
      <vt:lpstr>What will I do on the course?</vt:lpstr>
      <vt:lpstr>What about the course partner?</vt:lpstr>
      <vt:lpstr>Who will my partner be?</vt:lpstr>
      <vt:lpstr>When is the course?</vt:lpstr>
      <vt:lpstr>Where is the course?</vt:lpstr>
      <vt:lpstr>Where will I be staying?</vt:lpstr>
      <vt:lpstr>What activities will I be doing?</vt:lpstr>
      <vt:lpstr>How will I get there?</vt:lpstr>
      <vt:lpstr>How do I get a place?</vt:lpstr>
      <vt:lpstr>Will I definitely get a place?</vt:lpstr>
      <vt:lpstr>When will I know if I’ve got a place?</vt:lpstr>
      <vt:lpstr>I want to know more!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Advocate</dc:creator>
  <cp:lastModifiedBy>HCS</cp:lastModifiedBy>
  <cp:revision>83</cp:revision>
  <cp:lastPrinted>2018-03-13T08:36:31Z</cp:lastPrinted>
  <dcterms:created xsi:type="dcterms:W3CDTF">2018-03-07T16:29:55Z</dcterms:created>
  <dcterms:modified xsi:type="dcterms:W3CDTF">2018-03-13T09:09:16Z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0x010100145B2C8713E8224BBCDC1F4ADA8E5219</vt:lpwstr>
  </property>
</Properties>
</file>